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7" r:id="rId27"/>
    <p:sldId id="288" r:id="rId28"/>
    <p:sldId id="289" r:id="rId29"/>
    <p:sldId id="286"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276" y="-8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00000"/>
                </a:solidFill>
                <a:latin typeface="Calibri"/>
              </a:rPr>
              <a:t>Fai clic per spostare la diapositiva</a:t>
            </a:r>
          </a:p>
        </p:txBody>
      </p:sp>
      <p:sp>
        <p:nvSpPr>
          <p:cNvPr id="90" name="PlaceHolder 2"/>
          <p:cNvSpPr>
            <a:spLocks noGrp="1"/>
          </p:cNvSpPr>
          <p:nvPr>
            <p:ph type="body"/>
          </p:nvPr>
        </p:nvSpPr>
        <p:spPr>
          <a:xfrm>
            <a:off x="756000" y="5078520"/>
            <a:ext cx="6047640" cy="4811040"/>
          </a:xfrm>
          <a:prstGeom prst="rect">
            <a:avLst/>
          </a:prstGeom>
        </p:spPr>
        <p:txBody>
          <a:bodyPr lIns="0" tIns="0" rIns="0" bIns="0">
            <a:noAutofit/>
          </a:bodyPr>
          <a:lstStyle/>
          <a:p>
            <a:r>
              <a:rPr lang="it-IT" sz="2000" b="0" strike="noStrike" spc="-1">
                <a:latin typeface="Arial"/>
              </a:rPr>
              <a:t>Fai clic per modificare il formato delle note</a:t>
            </a:r>
          </a:p>
        </p:txBody>
      </p:sp>
      <p:sp>
        <p:nvSpPr>
          <p:cNvPr id="91" name="PlaceHolder 3"/>
          <p:cNvSpPr>
            <a:spLocks noGrp="1"/>
          </p:cNvSpPr>
          <p:nvPr>
            <p:ph type="hdr"/>
          </p:nvPr>
        </p:nvSpPr>
        <p:spPr>
          <a:xfrm>
            <a:off x="0" y="0"/>
            <a:ext cx="3280680" cy="534240"/>
          </a:xfrm>
          <a:prstGeom prst="rect">
            <a:avLst/>
          </a:prstGeom>
        </p:spPr>
        <p:txBody>
          <a:bodyPr lIns="0" tIns="0" rIns="0" bIns="0">
            <a:noAutofit/>
          </a:bodyPr>
          <a:lstStyle/>
          <a:p>
            <a:r>
              <a:rPr lang="it-IT" sz="1400" b="0" strike="noStrike" spc="-1">
                <a:latin typeface="Times New Roman"/>
              </a:rPr>
              <a:t> </a:t>
            </a:r>
          </a:p>
        </p:txBody>
      </p:sp>
      <p:sp>
        <p:nvSpPr>
          <p:cNvPr id="92"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it-IT" sz="1400" b="0" strike="noStrike" spc="-1">
                <a:latin typeface="Times New Roman"/>
              </a:rPr>
              <a:t> </a:t>
            </a:r>
          </a:p>
        </p:txBody>
      </p:sp>
      <p:sp>
        <p:nvSpPr>
          <p:cNvPr id="93" name="PlaceHolder 5"/>
          <p:cNvSpPr>
            <a:spLocks noGrp="1"/>
          </p:cNvSpPr>
          <p:nvPr>
            <p:ph type="ftr"/>
          </p:nvPr>
        </p:nvSpPr>
        <p:spPr>
          <a:xfrm>
            <a:off x="0" y="10157400"/>
            <a:ext cx="3280680" cy="534240"/>
          </a:xfrm>
          <a:prstGeom prst="rect">
            <a:avLst/>
          </a:prstGeom>
        </p:spPr>
        <p:txBody>
          <a:bodyPr lIns="0" tIns="0" rIns="0" bIns="0" anchor="b">
            <a:noAutofit/>
          </a:bodyPr>
          <a:lstStyle/>
          <a:p>
            <a:r>
              <a:rPr lang="it-IT" sz="1400" b="0" strike="noStrike" spc="-1">
                <a:latin typeface="Times New Roman"/>
              </a:rPr>
              <a:t> </a:t>
            </a:r>
          </a:p>
        </p:txBody>
      </p:sp>
      <p:sp>
        <p:nvSpPr>
          <p:cNvPr id="94"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514BA37A-A867-49CE-BC2B-8790D502FD18}" type="slidenum">
              <a:rPr lang="it-IT" sz="1400" b="0" strike="noStrike" spc="-1">
                <a:latin typeface="Times New Roman"/>
              </a:rPr>
              <a:pPr algn="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685800" y="1143000"/>
            <a:ext cx="5486400" cy="3086100"/>
          </a:xfrm>
          <a:prstGeom prst="rect">
            <a:avLst/>
          </a:prstGeom>
        </p:spPr>
      </p:sp>
      <p:sp>
        <p:nvSpPr>
          <p:cNvPr id="192"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it-IT" sz="2000" b="0" strike="noStrike" spc="-1">
                <a:latin typeface="Arial"/>
              </a:rPr>
              <a:t>Accesso in PS Medicina. EO riportato dal medico d’urgenza riporta “</a:t>
            </a:r>
            <a:r>
              <a:rPr lang="it-IT" sz="1200" b="0" strike="noStrike" spc="-1">
                <a:solidFill>
                  <a:srgbClr val="000000"/>
                </a:solidFill>
                <a:latin typeface="+mn-lt"/>
                <a:ea typeface="+mn-ea"/>
              </a:rPr>
              <a:t>Addome globoso per adipe trattabile, dolente in mesogastrio, dolorabile in medesima sede, non peritonismo in atto, non masse pulsanti obiettivabili.</a:t>
            </a:r>
            <a:endParaRPr lang="it-IT" sz="1200" b="0" strike="noStrike" spc="-1">
              <a:latin typeface="Arial"/>
            </a:endParaRPr>
          </a:p>
        </p:txBody>
      </p:sp>
      <p:sp>
        <p:nvSpPr>
          <p:cNvPr id="19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E2B2FD5-3ED9-41F1-AF89-DE19BCF0A2D5}" type="slidenum">
              <a:rPr lang="it-IT" sz="1200" b="0" strike="noStrike" spc="-1">
                <a:solidFill>
                  <a:srgbClr val="000000"/>
                </a:solidFill>
                <a:latin typeface="+mn-lt"/>
                <a:ea typeface="+mn-ea"/>
              </a:rPr>
              <a:pPr algn="r">
                <a:lnSpc>
                  <a:spcPct val="100000"/>
                </a:lnSpc>
              </a:pPr>
              <a:t>2</a:t>
            </a:fld>
            <a:endParaRPr lang="it-IT"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685800" y="1143000"/>
            <a:ext cx="5486400" cy="3086100"/>
          </a:xfrm>
          <a:prstGeom prst="rect">
            <a:avLst/>
          </a:prstGeom>
        </p:spPr>
      </p:sp>
      <p:sp>
        <p:nvSpPr>
          <p:cNvPr id="216"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it-IT" sz="1200" b="0" strike="noStrike" spc="-1" dirty="0">
                <a:solidFill>
                  <a:srgbClr val="000000"/>
                </a:solidFill>
                <a:latin typeface="+mn-lt"/>
                <a:ea typeface="+mn-ea"/>
              </a:rPr>
              <a:t>Discusso il caso con il consulente </a:t>
            </a:r>
            <a:r>
              <a:rPr lang="it-IT" sz="1200" b="0" strike="noStrike" spc="-1" dirty="0" err="1">
                <a:solidFill>
                  <a:srgbClr val="000000"/>
                </a:solidFill>
                <a:latin typeface="+mn-lt"/>
                <a:ea typeface="+mn-ea"/>
              </a:rPr>
              <a:t>infettivologo</a:t>
            </a:r>
            <a:r>
              <a:rPr lang="it-IT" sz="1200" b="0" strike="noStrike" spc="-1" dirty="0">
                <a:solidFill>
                  <a:srgbClr val="000000"/>
                </a:solidFill>
                <a:latin typeface="+mn-lt"/>
                <a:ea typeface="+mn-ea"/>
              </a:rPr>
              <a:t>, germe compatibile con infezione delle vie biliari, ma necessità di valutazione apparati valvolari cardiaci effettuata in data 28/8 negativi per presenza di vegetazioni</a:t>
            </a:r>
            <a:endParaRPr lang="it-IT" sz="1200" b="0" strike="noStrike" spc="-1" dirty="0">
              <a:latin typeface="Arial"/>
            </a:endParaRPr>
          </a:p>
        </p:txBody>
      </p:sp>
      <p:sp>
        <p:nvSpPr>
          <p:cNvPr id="217"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90AD37EF-F570-41ED-B13C-7F9F0BEB3305}" type="slidenum">
              <a:rPr lang="it-IT" sz="1200" b="0" strike="noStrike" spc="-1">
                <a:solidFill>
                  <a:srgbClr val="000000"/>
                </a:solidFill>
                <a:latin typeface="+mn-lt"/>
                <a:ea typeface="+mn-ea"/>
              </a:rPr>
              <a:pPr algn="r">
                <a:lnSpc>
                  <a:spcPct val="100000"/>
                </a:lnSpc>
              </a:pPr>
              <a:t>17</a:t>
            </a:fld>
            <a:endParaRPr lang="it-IT"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685800" y="1143000"/>
            <a:ext cx="5486400" cy="3086100"/>
          </a:xfrm>
          <a:prstGeom prst="rect">
            <a:avLst/>
          </a:prstGeom>
        </p:spPr>
      </p:sp>
      <p:sp>
        <p:nvSpPr>
          <p:cNvPr id="219" name="PlaceHolder 2"/>
          <p:cNvSpPr>
            <a:spLocks noGrp="1"/>
          </p:cNvSpPr>
          <p:nvPr>
            <p:ph type="body"/>
          </p:nvPr>
        </p:nvSpPr>
        <p:spPr>
          <a:xfrm>
            <a:off x="685800" y="4400640"/>
            <a:ext cx="5486040" cy="3600000"/>
          </a:xfrm>
          <a:prstGeom prst="rect">
            <a:avLst/>
          </a:prstGeom>
        </p:spPr>
        <p:txBody>
          <a:bodyPr>
            <a:normAutofit fontScale="97000"/>
          </a:bodyPr>
          <a:lstStyle/>
          <a:p>
            <a:pPr marL="216000" indent="-216000">
              <a:lnSpc>
                <a:spcPct val="100000"/>
              </a:lnSpc>
            </a:pPr>
            <a:r>
              <a:rPr lang="it-IT" sz="1200" b="0" strike="noStrike" spc="-1" dirty="0">
                <a:solidFill>
                  <a:srgbClr val="000000"/>
                </a:solidFill>
                <a:latin typeface="+mn-lt"/>
                <a:ea typeface="+mn-ea"/>
              </a:rPr>
              <a:t>In data 27/08 eseguiva </a:t>
            </a:r>
            <a:r>
              <a:rPr lang="it-IT" sz="1200" b="0" strike="noStrike" spc="-1" dirty="0" err="1">
                <a:solidFill>
                  <a:srgbClr val="000000"/>
                </a:solidFill>
                <a:latin typeface="+mn-lt"/>
                <a:ea typeface="+mn-ea"/>
              </a:rPr>
              <a:t>Tc</a:t>
            </a:r>
            <a:r>
              <a:rPr lang="it-IT" sz="1200" b="0" strike="noStrike" spc="-1" dirty="0">
                <a:solidFill>
                  <a:srgbClr val="000000"/>
                </a:solidFill>
                <a:latin typeface="+mn-lt"/>
                <a:ea typeface="+mn-ea"/>
              </a:rPr>
              <a:t> addome </a:t>
            </a:r>
            <a:r>
              <a:rPr lang="it-IT" sz="1200" b="0" strike="noStrike" spc="-1" dirty="0" err="1">
                <a:solidFill>
                  <a:srgbClr val="000000"/>
                </a:solidFill>
                <a:latin typeface="+mn-lt"/>
                <a:ea typeface="+mn-ea"/>
              </a:rPr>
              <a:t>mdc</a:t>
            </a:r>
            <a:r>
              <a:rPr lang="it-IT" sz="1200" b="0" strike="noStrike" spc="-1" dirty="0">
                <a:solidFill>
                  <a:srgbClr val="000000"/>
                </a:solidFill>
                <a:latin typeface="+mn-lt"/>
                <a:ea typeface="+mn-ea"/>
              </a:rPr>
              <a:t>:</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 a colecisti </a:t>
            </a:r>
            <a:r>
              <a:rPr lang="it-IT" sz="1200" b="0" strike="noStrike" spc="-1" dirty="0" err="1">
                <a:solidFill>
                  <a:srgbClr val="000000"/>
                </a:solidFill>
                <a:latin typeface="+mn-lt"/>
                <a:ea typeface="+mn-ea"/>
              </a:rPr>
              <a:t>sovradistesa</a:t>
            </a:r>
            <a:r>
              <a:rPr lang="it-IT" sz="1200" b="0" strike="noStrike" spc="-1" dirty="0">
                <a:solidFill>
                  <a:srgbClr val="000000"/>
                </a:solidFill>
                <a:latin typeface="+mn-lt"/>
                <a:ea typeface="+mn-ea"/>
              </a:rPr>
              <a:t>, a pareti ispessite e con </a:t>
            </a:r>
            <a:r>
              <a:rPr lang="it-IT" sz="1200" b="0" strike="noStrike" spc="-1" dirty="0" err="1">
                <a:solidFill>
                  <a:srgbClr val="000000"/>
                </a:solidFill>
                <a:latin typeface="+mn-lt"/>
                <a:ea typeface="+mn-ea"/>
              </a:rPr>
              <a:t>mulitple</a:t>
            </a:r>
            <a:r>
              <a:rPr lang="it-IT" sz="1200" b="0" strike="noStrike" spc="-1" dirty="0">
                <a:solidFill>
                  <a:srgbClr val="000000"/>
                </a:solidFill>
                <a:latin typeface="+mn-lt"/>
                <a:ea typeface="+mn-ea"/>
              </a:rPr>
              <a:t> formazioni litiasiche radiopache, fango biliare ed alcune bolle aeree; la parete mediale è scarsamente riconoscibile continuandosi con ampia raccolta ipodensa di natura ascessuale dell’VIII-V-VI segmento di circa 8 cm, che determina trombosi del tratto contiguo del ramo anteriore della vena </a:t>
            </a:r>
            <a:r>
              <a:rPr lang="it-IT" sz="1200" b="0" strike="noStrike" spc="-1" dirty="0" err="1">
                <a:solidFill>
                  <a:srgbClr val="000000"/>
                </a:solidFill>
                <a:latin typeface="+mn-lt"/>
                <a:ea typeface="+mn-ea"/>
              </a:rPr>
              <a:t>sovraepatica</a:t>
            </a:r>
            <a:r>
              <a:rPr lang="it-IT" sz="1200" b="0" strike="noStrike" spc="-1" dirty="0">
                <a:solidFill>
                  <a:srgbClr val="000000"/>
                </a:solidFill>
                <a:latin typeface="+mn-lt"/>
                <a:ea typeface="+mn-ea"/>
              </a:rPr>
              <a:t> destra, con conseguente alterazione </a:t>
            </a:r>
            <a:r>
              <a:rPr lang="it-IT" sz="1200" b="0" strike="noStrike" spc="-1" dirty="0" err="1">
                <a:solidFill>
                  <a:srgbClr val="000000"/>
                </a:solidFill>
                <a:latin typeface="+mn-lt"/>
                <a:ea typeface="+mn-ea"/>
              </a:rPr>
              <a:t>perfusionale</a:t>
            </a:r>
            <a:r>
              <a:rPr lang="it-IT" sz="1200" b="0" strike="noStrike" spc="-1" dirty="0">
                <a:solidFill>
                  <a:srgbClr val="000000"/>
                </a:solidFill>
                <a:latin typeface="+mn-lt"/>
                <a:ea typeface="+mn-ea"/>
              </a:rPr>
              <a:t> del parenchima epatico corrispondente (V-VIII segmento)</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-la raccolta si estende inferiormente in regione extraepatica ove decorre in stretta contiguità con la porzione discendente del duodeno dalla quale non risulta chiaramente </a:t>
            </a:r>
            <a:r>
              <a:rPr lang="it-IT" sz="1200" b="0" strike="noStrike" spc="-1" dirty="0" err="1">
                <a:solidFill>
                  <a:srgbClr val="000000"/>
                </a:solidFill>
                <a:latin typeface="+mn-lt"/>
                <a:ea typeface="+mn-ea"/>
              </a:rPr>
              <a:t>clivabile</a:t>
            </a:r>
            <a:r>
              <a:rPr lang="it-IT" sz="1200" b="0" strike="noStrike" spc="-1" dirty="0">
                <a:solidFill>
                  <a:srgbClr val="000000"/>
                </a:solidFill>
                <a:latin typeface="+mn-lt"/>
                <a:ea typeface="+mn-ea"/>
              </a:rPr>
              <a:t>. Dopo somministrazione per </a:t>
            </a:r>
            <a:r>
              <a:rPr lang="it-IT" sz="1200" b="0" strike="noStrike" spc="-1" dirty="0" err="1">
                <a:solidFill>
                  <a:srgbClr val="000000"/>
                </a:solidFill>
                <a:latin typeface="+mn-lt"/>
                <a:ea typeface="+mn-ea"/>
              </a:rPr>
              <a:t>os</a:t>
            </a:r>
            <a:r>
              <a:rPr lang="it-IT" sz="1200" b="0" strike="noStrike" spc="-1" dirty="0">
                <a:solidFill>
                  <a:srgbClr val="000000"/>
                </a:solidFill>
                <a:latin typeface="+mn-lt"/>
                <a:ea typeface="+mn-ea"/>
              </a:rPr>
              <a:t> di </a:t>
            </a:r>
            <a:r>
              <a:rPr lang="it-IT" sz="1200" b="0" strike="noStrike" spc="-1" dirty="0" err="1">
                <a:solidFill>
                  <a:srgbClr val="000000"/>
                </a:solidFill>
                <a:latin typeface="+mn-lt"/>
                <a:ea typeface="+mn-ea"/>
              </a:rPr>
              <a:t>mdc</a:t>
            </a:r>
            <a:r>
              <a:rPr lang="it-IT" sz="1200" b="0" strike="noStrike" spc="-1" dirty="0">
                <a:solidFill>
                  <a:srgbClr val="000000"/>
                </a:solidFill>
                <a:latin typeface="+mn-lt"/>
                <a:ea typeface="+mn-ea"/>
              </a:rPr>
              <a:t>, si apprezza un tramite fistoloso con il duodeno in corrispondenza della parete inferiore della </a:t>
            </a:r>
            <a:r>
              <a:rPr lang="it-IT" sz="1200" b="0" strike="noStrike" spc="-1" dirty="0" err="1">
                <a:solidFill>
                  <a:srgbClr val="000000"/>
                </a:solidFill>
                <a:latin typeface="+mn-lt"/>
                <a:ea typeface="+mn-ea"/>
              </a:rPr>
              <a:t>colectisi</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 lacune ipodense a carico del surrene sinistro, di verosimile natura </a:t>
            </a:r>
            <a:r>
              <a:rPr lang="it-IT" sz="1200" b="0" strike="noStrike" spc="-1" dirty="0" err="1">
                <a:solidFill>
                  <a:srgbClr val="000000"/>
                </a:solidFill>
                <a:latin typeface="+mn-lt"/>
                <a:ea typeface="+mn-ea"/>
              </a:rPr>
              <a:t>ischemico-infartuale</a:t>
            </a:r>
            <a:r>
              <a:rPr lang="it-IT" sz="1200" b="0" strike="noStrike" spc="-1" dirty="0">
                <a:solidFill>
                  <a:srgbClr val="000000"/>
                </a:solidFill>
                <a:latin typeface="+mn-lt"/>
                <a:ea typeface="+mn-ea"/>
              </a:rPr>
              <a:t>; analogo reperto di </a:t>
            </a:r>
            <a:r>
              <a:rPr lang="it-IT" sz="1200" b="0" strike="noStrike" spc="-1" dirty="0" err="1">
                <a:solidFill>
                  <a:srgbClr val="000000"/>
                </a:solidFill>
                <a:latin typeface="+mn-lt"/>
                <a:ea typeface="+mn-ea"/>
              </a:rPr>
              <a:t>circas</a:t>
            </a:r>
            <a:r>
              <a:rPr lang="it-IT" sz="1200" b="0" strike="noStrike" spc="-1" dirty="0">
                <a:solidFill>
                  <a:srgbClr val="000000"/>
                </a:solidFill>
                <a:latin typeface="+mn-lt"/>
                <a:ea typeface="+mn-ea"/>
              </a:rPr>
              <a:t> 10 mm a livello del polo superiore della milza in sede sottocapsulare</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Falda di versamento ascitico nello scavo pelvico. Modesta falda di versamento pleurico bilaterale.</a:t>
            </a:r>
            <a:endParaRPr lang="it-IT" sz="1200" b="0" strike="noStrike" spc="-1" dirty="0">
              <a:latin typeface="Arial"/>
            </a:endParaRPr>
          </a:p>
          <a:p>
            <a:pPr marL="216000" indent="-216000">
              <a:lnSpc>
                <a:spcPct val="100000"/>
              </a:lnSpc>
            </a:pPr>
            <a:endParaRPr lang="it-IT" sz="1200" b="0" strike="noStrike" spc="-1" dirty="0">
              <a:latin typeface="Arial"/>
            </a:endParaRPr>
          </a:p>
        </p:txBody>
      </p:sp>
      <p:sp>
        <p:nvSpPr>
          <p:cNvPr id="220"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6EFA744B-BE24-49D6-8084-9AB3EE89FD55}" type="slidenum">
              <a:rPr lang="it-IT" sz="1200" b="0" strike="noStrike" spc="-1">
                <a:solidFill>
                  <a:srgbClr val="000000"/>
                </a:solidFill>
                <a:latin typeface="+mn-lt"/>
                <a:ea typeface="+mn-ea"/>
              </a:rPr>
              <a:pPr algn="r">
                <a:lnSpc>
                  <a:spcPct val="100000"/>
                </a:lnSpc>
              </a:pPr>
              <a:t>18</a:t>
            </a:fld>
            <a:endParaRPr lang="it-IT"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685800" y="1143000"/>
            <a:ext cx="5486400" cy="3086100"/>
          </a:xfrm>
          <a:prstGeom prst="rect">
            <a:avLst/>
          </a:prstGeom>
        </p:spPr>
      </p:sp>
      <p:sp>
        <p:nvSpPr>
          <p:cNvPr id="222" name="PlaceHolder 2"/>
          <p:cNvSpPr>
            <a:spLocks noGrp="1"/>
          </p:cNvSpPr>
          <p:nvPr>
            <p:ph type="body"/>
          </p:nvPr>
        </p:nvSpPr>
        <p:spPr>
          <a:xfrm>
            <a:off x="685800" y="4400640"/>
            <a:ext cx="5486040" cy="3600000"/>
          </a:xfrm>
          <a:prstGeom prst="rect">
            <a:avLst/>
          </a:prstGeom>
        </p:spPr>
        <p:txBody>
          <a:bodyPr>
            <a:normAutofit/>
          </a:bodyPr>
          <a:lstStyle/>
          <a:p>
            <a:endParaRPr lang="it-IT" sz="2000" b="0" strike="noStrike" spc="-1">
              <a:latin typeface="Arial"/>
            </a:endParaRPr>
          </a:p>
        </p:txBody>
      </p:sp>
      <p:sp>
        <p:nvSpPr>
          <p:cNvPr id="22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CD62E29-3133-4BDD-890D-7E96BBDCC7DA}" type="slidenum">
              <a:rPr lang="it-IT" sz="1200" b="0" strike="noStrike" spc="-1">
                <a:solidFill>
                  <a:srgbClr val="000000"/>
                </a:solidFill>
                <a:latin typeface="+mn-lt"/>
                <a:ea typeface="+mn-ea"/>
              </a:rPr>
              <a:pPr algn="r">
                <a:lnSpc>
                  <a:spcPct val="100000"/>
                </a:lnSpc>
              </a:pPr>
              <a:t>19</a:t>
            </a:fld>
            <a:endParaRPr lang="it-IT"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685800" y="1143000"/>
            <a:ext cx="5486400" cy="3086100"/>
          </a:xfrm>
          <a:prstGeom prst="rect">
            <a:avLst/>
          </a:prstGeom>
        </p:spPr>
      </p:sp>
      <p:sp>
        <p:nvSpPr>
          <p:cNvPr id="225" name="PlaceHolder 2"/>
          <p:cNvSpPr>
            <a:spLocks noGrp="1"/>
          </p:cNvSpPr>
          <p:nvPr>
            <p:ph type="body"/>
          </p:nvPr>
        </p:nvSpPr>
        <p:spPr>
          <a:xfrm>
            <a:off x="685800" y="4400640"/>
            <a:ext cx="5486040" cy="3600000"/>
          </a:xfrm>
          <a:prstGeom prst="rect">
            <a:avLst/>
          </a:prstGeom>
        </p:spPr>
        <p:txBody>
          <a:bodyPr>
            <a:normAutofit/>
          </a:bodyPr>
          <a:lstStyle/>
          <a:p>
            <a:endParaRPr lang="it-IT" sz="2000" b="0" strike="noStrike" spc="-1">
              <a:latin typeface="Arial"/>
            </a:endParaRPr>
          </a:p>
        </p:txBody>
      </p:sp>
      <p:sp>
        <p:nvSpPr>
          <p:cNvPr id="226"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C48A63C-CD40-45BA-995D-DA068A460955}" type="slidenum">
              <a:rPr lang="it-IT" sz="1200" b="0" strike="noStrike" spc="-1">
                <a:solidFill>
                  <a:srgbClr val="000000"/>
                </a:solidFill>
                <a:latin typeface="+mn-lt"/>
                <a:ea typeface="+mn-ea"/>
              </a:rPr>
              <a:pPr algn="r">
                <a:lnSpc>
                  <a:spcPct val="100000"/>
                </a:lnSpc>
              </a:pPr>
              <a:t>20</a:t>
            </a:fld>
            <a:endParaRPr lang="it-IT"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685800" y="1143000"/>
            <a:ext cx="5486400" cy="3086100"/>
          </a:xfrm>
          <a:prstGeom prst="rect">
            <a:avLst/>
          </a:prstGeom>
        </p:spPr>
      </p:sp>
      <p:sp>
        <p:nvSpPr>
          <p:cNvPr id="228" name="PlaceHolder 2"/>
          <p:cNvSpPr>
            <a:spLocks noGrp="1"/>
          </p:cNvSpPr>
          <p:nvPr>
            <p:ph type="body"/>
          </p:nvPr>
        </p:nvSpPr>
        <p:spPr>
          <a:xfrm>
            <a:off x="685800" y="4400640"/>
            <a:ext cx="5486040" cy="3600000"/>
          </a:xfrm>
          <a:prstGeom prst="rect">
            <a:avLst/>
          </a:prstGeom>
        </p:spPr>
        <p:txBody>
          <a:bodyPr>
            <a:normAutofit fontScale="64000"/>
          </a:bodyPr>
          <a:lstStyle/>
          <a:p>
            <a:pPr marL="216000" indent="-216000">
              <a:lnSpc>
                <a:spcPct val="100000"/>
              </a:lnSpc>
            </a:pPr>
            <a:r>
              <a:rPr lang="it-IT" sz="1200" b="0" strike="noStrike" spc="-1" dirty="0">
                <a:solidFill>
                  <a:srgbClr val="000000"/>
                </a:solidFill>
                <a:latin typeface="+mn-lt"/>
                <a:ea typeface="+mn-ea"/>
              </a:rPr>
              <a:t>- Minima riduzione della distensione della colecisti, nel cui lume è presente l'apice del drenaggio percutaneo, con reperto più evidente a livello del fondo. In presenza di materiale </a:t>
            </a:r>
            <a:r>
              <a:rPr lang="it-IT" sz="1200" b="0" strike="noStrike" spc="-1" dirty="0" err="1">
                <a:solidFill>
                  <a:srgbClr val="000000"/>
                </a:solidFill>
                <a:latin typeface="+mn-lt"/>
                <a:ea typeface="+mn-ea"/>
              </a:rPr>
              <a:t>iperdenso</a:t>
            </a:r>
            <a:r>
              <a:rPr lang="it-IT" sz="1200" b="0" strike="noStrike" spc="-1" dirty="0">
                <a:solidFill>
                  <a:srgbClr val="000000"/>
                </a:solidFill>
                <a:latin typeface="+mn-lt"/>
                <a:ea typeface="+mn-ea"/>
              </a:rPr>
              <a:t> </a:t>
            </a:r>
            <a:r>
              <a:rPr lang="it-IT" sz="1200" b="0" strike="noStrike" spc="-1" dirty="0" err="1">
                <a:solidFill>
                  <a:srgbClr val="000000"/>
                </a:solidFill>
                <a:latin typeface="+mn-lt"/>
                <a:ea typeface="+mn-ea"/>
              </a:rPr>
              <a:t>endoluminale</a:t>
            </a:r>
            <a:r>
              <a:rPr lang="it-IT" sz="1200" b="0" strike="noStrike" spc="-1" dirty="0">
                <a:solidFill>
                  <a:srgbClr val="000000"/>
                </a:solidFill>
                <a:latin typeface="+mn-lt"/>
                <a:ea typeface="+mn-ea"/>
              </a:rPr>
              <a:t>, permane ispessimento e </a:t>
            </a:r>
            <a:r>
              <a:rPr lang="it-IT" sz="1200" b="0" strike="noStrike" spc="-1" dirty="0" err="1">
                <a:solidFill>
                  <a:srgbClr val="000000"/>
                </a:solidFill>
                <a:latin typeface="+mn-lt"/>
                <a:ea typeface="+mn-ea"/>
              </a:rPr>
              <a:t>iperdensità</a:t>
            </a:r>
            <a:r>
              <a:rPr lang="it-IT" sz="1200" b="0" strike="noStrike" spc="-1" dirty="0">
                <a:solidFill>
                  <a:srgbClr val="000000"/>
                </a:solidFill>
                <a:latin typeface="+mn-lt"/>
                <a:ea typeface="+mn-ea"/>
              </a:rPr>
              <a:t> delle sue pareti, che non sono identificabili al passaggio corpo-fondo sul versante mediale in noto quadro di perforazione. Incrementate le bolle aeree </a:t>
            </a:r>
            <a:r>
              <a:rPr lang="it-IT" sz="1200" b="0" strike="noStrike" spc="-1" dirty="0" err="1">
                <a:solidFill>
                  <a:srgbClr val="000000"/>
                </a:solidFill>
                <a:latin typeface="+mn-lt"/>
                <a:ea typeface="+mn-ea"/>
              </a:rPr>
              <a:t>endoluminali</a:t>
            </a:r>
            <a:r>
              <a:rPr lang="it-IT" sz="1200" b="0" strike="noStrike" spc="-1" dirty="0">
                <a:solidFill>
                  <a:srgbClr val="000000"/>
                </a:solidFill>
                <a:latin typeface="+mn-lt"/>
                <a:ea typeface="+mn-ea"/>
              </a:rPr>
              <a:t>.</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 Non significative variazioni volumetriche della nota raccolta da essa indissociabile, a profili </a:t>
            </a:r>
            <a:r>
              <a:rPr lang="it-IT" sz="1200" b="0" strike="noStrike" spc="-1" dirty="0" err="1">
                <a:solidFill>
                  <a:srgbClr val="000000"/>
                </a:solidFill>
                <a:latin typeface="+mn-lt"/>
                <a:ea typeface="+mn-ea"/>
              </a:rPr>
              <a:t>polilobulati</a:t>
            </a:r>
            <a:r>
              <a:rPr lang="it-IT" sz="1200" b="0" strike="noStrike" spc="-1" dirty="0">
                <a:solidFill>
                  <a:srgbClr val="000000"/>
                </a:solidFill>
                <a:latin typeface="+mn-lt"/>
                <a:ea typeface="+mn-ea"/>
              </a:rPr>
              <a:t>, di aspetto </a:t>
            </a:r>
            <a:r>
              <a:rPr lang="it-IT" sz="1200" b="0" strike="noStrike" spc="-1" dirty="0" err="1">
                <a:solidFill>
                  <a:srgbClr val="000000"/>
                </a:solidFill>
                <a:latin typeface="+mn-lt"/>
                <a:ea typeface="+mn-ea"/>
              </a:rPr>
              <a:t>colliquato</a:t>
            </a:r>
            <a:r>
              <a:rPr lang="it-IT" sz="1200" b="0" strike="noStrike" spc="-1" dirty="0">
                <a:solidFill>
                  <a:srgbClr val="000000"/>
                </a:solidFill>
                <a:latin typeface="+mn-lt"/>
                <a:ea typeface="+mn-ea"/>
              </a:rPr>
              <a:t> con pareti ispessite e </a:t>
            </a:r>
            <a:r>
              <a:rPr lang="it-IT" sz="1200" b="0" strike="noStrike" spc="-1" dirty="0" err="1">
                <a:solidFill>
                  <a:srgbClr val="000000"/>
                </a:solidFill>
                <a:latin typeface="+mn-lt"/>
                <a:ea typeface="+mn-ea"/>
              </a:rPr>
              <a:t>iperdense</a:t>
            </a:r>
            <a:r>
              <a:rPr lang="it-IT" sz="1200" b="0" strike="noStrike" spc="-1" dirty="0">
                <a:solidFill>
                  <a:srgbClr val="000000"/>
                </a:solidFill>
                <a:latin typeface="+mn-lt"/>
                <a:ea typeface="+mn-ea"/>
              </a:rPr>
              <a:t>, con bolle aeree </a:t>
            </a:r>
            <a:r>
              <a:rPr lang="it-IT" sz="1200" b="0" strike="noStrike" spc="-1" dirty="0" err="1">
                <a:solidFill>
                  <a:srgbClr val="000000"/>
                </a:solidFill>
                <a:latin typeface="+mn-lt"/>
                <a:ea typeface="+mn-ea"/>
              </a:rPr>
              <a:t>endoluminali</a:t>
            </a:r>
            <a:r>
              <a:rPr lang="it-IT" sz="1200" b="0" strike="noStrike" spc="-1" dirty="0">
                <a:solidFill>
                  <a:srgbClr val="000000"/>
                </a:solidFill>
                <a:latin typeface="+mn-lt"/>
                <a:ea typeface="+mn-ea"/>
              </a:rPr>
              <a:t>, estesa ad interessare i segmenti del lobo epatico destro, con diametro assiale massimo di circa 9</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cm.</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 Permane la mancato opacizzazione di un ramo della vena </a:t>
            </a:r>
            <a:r>
              <a:rPr lang="it-IT" sz="1200" b="0" strike="noStrike" spc="-1" dirty="0" err="1">
                <a:solidFill>
                  <a:srgbClr val="000000"/>
                </a:solidFill>
                <a:latin typeface="+mn-lt"/>
                <a:ea typeface="+mn-ea"/>
              </a:rPr>
              <a:t>sovraepatica</a:t>
            </a:r>
            <a:r>
              <a:rPr lang="it-IT" sz="1200" b="0" strike="noStrike" spc="-1" dirty="0">
                <a:solidFill>
                  <a:srgbClr val="000000"/>
                </a:solidFill>
                <a:latin typeface="+mn-lt"/>
                <a:ea typeface="+mn-ea"/>
              </a:rPr>
              <a:t> destra.</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 E' lievemente ridotto l'area ipodensa </a:t>
            </a:r>
            <a:r>
              <a:rPr lang="it-IT" sz="1200" b="0" strike="noStrike" spc="-1" dirty="0" err="1">
                <a:solidFill>
                  <a:srgbClr val="000000"/>
                </a:solidFill>
                <a:latin typeface="+mn-lt"/>
                <a:ea typeface="+mn-ea"/>
              </a:rPr>
              <a:t>triangolariforme</a:t>
            </a:r>
            <a:r>
              <a:rPr lang="it-IT" sz="1200" b="0" strike="noStrike" spc="-1" dirty="0">
                <a:solidFill>
                  <a:srgbClr val="000000"/>
                </a:solidFill>
                <a:latin typeface="+mn-lt"/>
                <a:ea typeface="+mn-ea"/>
              </a:rPr>
              <a:t> del parenchima epatico adiacente alla raccolta in S6-S7.</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 Le vie biliari non sono dilatate, in presenza di lieve </a:t>
            </a:r>
            <a:r>
              <a:rPr lang="it-IT" sz="1200" b="0" strike="noStrike" spc="-1" dirty="0" err="1">
                <a:solidFill>
                  <a:srgbClr val="000000"/>
                </a:solidFill>
                <a:latin typeface="+mn-lt"/>
                <a:ea typeface="+mn-ea"/>
              </a:rPr>
              <a:t>iperdensità</a:t>
            </a:r>
            <a:r>
              <a:rPr lang="it-IT" sz="1200" b="0" strike="noStrike" spc="-1" dirty="0">
                <a:solidFill>
                  <a:srgbClr val="000000"/>
                </a:solidFill>
                <a:latin typeface="+mn-lt"/>
                <a:ea typeface="+mn-ea"/>
              </a:rPr>
              <a:t> delle pareti.</a:t>
            </a:r>
            <a:endParaRPr lang="it-IT" sz="1200" b="0" strike="noStrike" spc="-1" dirty="0">
              <a:latin typeface="Arial"/>
            </a:endParaRPr>
          </a:p>
          <a:p>
            <a:pPr marL="216000" indent="-216000">
              <a:lnSpc>
                <a:spcPct val="100000"/>
              </a:lnSpc>
              <a:buClr>
                <a:srgbClr val="000000"/>
              </a:buClr>
              <a:buFont typeface="StarSymbol"/>
              <a:buChar char="-"/>
            </a:pPr>
            <a:r>
              <a:rPr lang="it-IT" sz="1200" b="0" strike="noStrike" spc="-1" dirty="0">
                <a:solidFill>
                  <a:srgbClr val="000000"/>
                </a:solidFill>
                <a:latin typeface="+mn-lt"/>
                <a:ea typeface="+mn-ea"/>
              </a:rPr>
              <a:t>La raccolta è tuttora indissociabile dal ginocchio duodenale lungo il margine inferiore.</a:t>
            </a:r>
            <a:endParaRPr lang="it-IT" sz="1200" b="0" strike="noStrike" spc="-1" dirty="0">
              <a:latin typeface="Arial"/>
            </a:endParaRPr>
          </a:p>
          <a:p>
            <a:pPr marL="216000" indent="-216000">
              <a:lnSpc>
                <a:spcPct val="100000"/>
              </a:lnSpc>
              <a:buClr>
                <a:srgbClr val="000000"/>
              </a:buClr>
              <a:buFont typeface="StarSymbol"/>
              <a:buChar char="-"/>
            </a:pPr>
            <a:r>
              <a:rPr lang="it-IT" sz="1200" b="0" strike="noStrike" spc="-1" dirty="0">
                <a:solidFill>
                  <a:srgbClr val="000000"/>
                </a:solidFill>
                <a:latin typeface="+mn-lt"/>
                <a:ea typeface="+mn-ea"/>
              </a:rPr>
              <a:t>Meno evidenti le lacune ipodense nel surrene sinistro e la millimetrica ipodensità sottocapsulare al polo superiore della milza.</a:t>
            </a:r>
            <a:endParaRPr lang="it-IT" sz="1200" b="0" strike="noStrike" spc="-1" dirty="0">
              <a:latin typeface="Arial"/>
            </a:endParaRPr>
          </a:p>
          <a:p>
            <a:pPr marL="216000" indent="-216000">
              <a:lnSpc>
                <a:spcPct val="100000"/>
              </a:lnSpc>
            </a:pPr>
            <a:r>
              <a:rPr lang="it-IT" sz="1200" b="0" strike="noStrike" spc="-1" dirty="0" err="1">
                <a:solidFill>
                  <a:srgbClr val="000000"/>
                </a:solidFill>
                <a:latin typeface="+mn-lt"/>
                <a:ea typeface="+mn-ea"/>
              </a:rPr>
              <a:t>-Pressochè</a:t>
            </a:r>
            <a:r>
              <a:rPr lang="it-IT" sz="1200" b="0" strike="noStrike" spc="-1" dirty="0">
                <a:solidFill>
                  <a:srgbClr val="000000"/>
                </a:solidFill>
                <a:latin typeface="+mn-lt"/>
                <a:ea typeface="+mn-ea"/>
              </a:rPr>
              <a:t> completamente deterso il versamento pleurico postero-basale bilaterale</a:t>
            </a:r>
            <a:endParaRPr lang="it-IT" sz="1200" b="0" strike="noStrike" spc="-1" dirty="0">
              <a:latin typeface="Arial"/>
            </a:endParaRPr>
          </a:p>
        </p:txBody>
      </p:sp>
      <p:sp>
        <p:nvSpPr>
          <p:cNvPr id="22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A1CFA93F-C2EF-44CB-B8B2-3797C62293F3}" type="slidenum">
              <a:rPr lang="it-IT" sz="1200" b="0" strike="noStrike" spc="-1">
                <a:solidFill>
                  <a:srgbClr val="000000"/>
                </a:solidFill>
                <a:latin typeface="+mn-lt"/>
                <a:ea typeface="+mn-ea"/>
              </a:rPr>
              <a:pPr algn="r">
                <a:lnSpc>
                  <a:spcPct val="100000"/>
                </a:lnSpc>
              </a:pPr>
              <a:t>21</a:t>
            </a:fld>
            <a:endParaRPr lang="it-IT"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noRot="1" noChangeAspect="1"/>
          </p:cNvSpPr>
          <p:nvPr>
            <p:ph type="sldImg"/>
          </p:nvPr>
        </p:nvSpPr>
        <p:spPr>
          <a:xfrm>
            <a:off x="685800" y="1143000"/>
            <a:ext cx="5486400" cy="3086100"/>
          </a:xfrm>
          <a:prstGeom prst="rect">
            <a:avLst/>
          </a:prstGeom>
        </p:spPr>
      </p:sp>
      <p:sp>
        <p:nvSpPr>
          <p:cNvPr id="231" name="PlaceHolder 2"/>
          <p:cNvSpPr>
            <a:spLocks noGrp="1"/>
          </p:cNvSpPr>
          <p:nvPr>
            <p:ph type="body"/>
          </p:nvPr>
        </p:nvSpPr>
        <p:spPr>
          <a:xfrm>
            <a:off x="685800" y="4400640"/>
            <a:ext cx="5486040" cy="3600000"/>
          </a:xfrm>
          <a:prstGeom prst="rect">
            <a:avLst/>
          </a:prstGeom>
        </p:spPr>
        <p:txBody>
          <a:bodyPr>
            <a:normAutofit/>
          </a:bodyPr>
          <a:lstStyle/>
          <a:p>
            <a:r>
              <a:rPr lang="it-IT" sz="2000" b="0" strike="noStrike" spc="-1" dirty="0" smtClean="0">
                <a:latin typeface="Arial"/>
              </a:rPr>
              <a:t>Siamo a 19 giorni dall’evento, verosimilmente, acuto (pur</a:t>
            </a:r>
            <a:r>
              <a:rPr lang="it-IT" sz="2000" b="0" strike="noStrike" spc="-1" baseline="0" dirty="0" smtClean="0">
                <a:latin typeface="Arial"/>
              </a:rPr>
              <a:t> non evidenziato dall’ecografia). Forse non il timing migliore per l’</a:t>
            </a:r>
            <a:r>
              <a:rPr lang="it-IT" sz="2000" b="0" strike="noStrike" spc="-1" baseline="0" dirty="0" err="1" smtClean="0">
                <a:latin typeface="Arial"/>
              </a:rPr>
              <a:t>intervento…</a:t>
            </a:r>
            <a:endParaRPr lang="it-IT" sz="2000" b="0" strike="noStrike" spc="-1" dirty="0">
              <a:latin typeface="Arial"/>
            </a:endParaRPr>
          </a:p>
        </p:txBody>
      </p:sp>
      <p:sp>
        <p:nvSpPr>
          <p:cNvPr id="232"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C0A09255-4C4F-4226-A447-2D3A0270DCC1}" type="slidenum">
              <a:rPr lang="it-IT" sz="1200" b="0" strike="noStrike" spc="-1">
                <a:solidFill>
                  <a:srgbClr val="000000"/>
                </a:solidFill>
                <a:latin typeface="+mn-lt"/>
                <a:ea typeface="+mn-ea"/>
              </a:rPr>
              <a:pPr algn="r">
                <a:lnSpc>
                  <a:spcPct val="100000"/>
                </a:lnSpc>
              </a:pPr>
              <a:t>22</a:t>
            </a:fld>
            <a:endParaRPr lang="it-IT"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noRot="1" noChangeAspect="1"/>
          </p:cNvSpPr>
          <p:nvPr>
            <p:ph type="sldImg"/>
          </p:nvPr>
        </p:nvSpPr>
        <p:spPr>
          <a:xfrm>
            <a:off x="685800" y="1143000"/>
            <a:ext cx="5486400" cy="3086100"/>
          </a:xfrm>
          <a:prstGeom prst="rect">
            <a:avLst/>
          </a:prstGeom>
        </p:spPr>
      </p:sp>
      <p:sp>
        <p:nvSpPr>
          <p:cNvPr id="234" name="PlaceHolder 2"/>
          <p:cNvSpPr>
            <a:spLocks noGrp="1"/>
          </p:cNvSpPr>
          <p:nvPr>
            <p:ph type="body"/>
          </p:nvPr>
        </p:nvSpPr>
        <p:spPr>
          <a:xfrm>
            <a:off x="685800" y="4400640"/>
            <a:ext cx="5486040" cy="3600000"/>
          </a:xfrm>
          <a:prstGeom prst="rect">
            <a:avLst/>
          </a:prstGeom>
        </p:spPr>
        <p:txBody>
          <a:bodyPr>
            <a:normAutofit/>
          </a:bodyPr>
          <a:lstStyle/>
          <a:p>
            <a:r>
              <a:rPr lang="it-IT" sz="2000" b="0" strike="noStrike" spc="-1" dirty="0" smtClean="0">
                <a:latin typeface="Arial"/>
              </a:rPr>
              <a:t>Approccio al </a:t>
            </a:r>
            <a:r>
              <a:rPr lang="it-IT" sz="2000" b="0" strike="noStrike" spc="-1" dirty="0" err="1" smtClean="0">
                <a:latin typeface="Arial"/>
              </a:rPr>
              <a:t>Calot</a:t>
            </a:r>
            <a:r>
              <a:rPr lang="it-IT" sz="2000" b="0" strike="noStrike" spc="-1" dirty="0" smtClean="0">
                <a:latin typeface="Arial"/>
              </a:rPr>
              <a:t>: estremamente complesso</a:t>
            </a:r>
            <a:endParaRPr lang="it-IT" sz="2000" b="0" strike="noStrike" spc="-1" dirty="0">
              <a:latin typeface="Arial"/>
            </a:endParaRPr>
          </a:p>
        </p:txBody>
      </p:sp>
      <p:sp>
        <p:nvSpPr>
          <p:cNvPr id="23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D592C35C-0998-471E-9E6C-490DDE9B9E3A}" type="slidenum">
              <a:rPr lang="it-IT" sz="1200" b="0" strike="noStrike" spc="-1">
                <a:solidFill>
                  <a:srgbClr val="000000"/>
                </a:solidFill>
                <a:latin typeface="+mn-lt"/>
                <a:ea typeface="+mn-ea"/>
              </a:rPr>
              <a:pPr algn="r">
                <a:lnSpc>
                  <a:spcPct val="100000"/>
                </a:lnSpc>
              </a:pPr>
              <a:t>23</a:t>
            </a:fld>
            <a:endParaRPr lang="it-IT"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noRot="1" noChangeAspect="1"/>
          </p:cNvSpPr>
          <p:nvPr>
            <p:ph type="sldImg"/>
          </p:nvPr>
        </p:nvSpPr>
        <p:spPr>
          <a:xfrm>
            <a:off x="685800" y="1143000"/>
            <a:ext cx="5486400" cy="3086100"/>
          </a:xfrm>
          <a:prstGeom prst="rect">
            <a:avLst/>
          </a:prstGeom>
        </p:spPr>
      </p:sp>
      <p:sp>
        <p:nvSpPr>
          <p:cNvPr id="237" name="PlaceHolder 2"/>
          <p:cNvSpPr>
            <a:spLocks noGrp="1"/>
          </p:cNvSpPr>
          <p:nvPr>
            <p:ph type="body"/>
          </p:nvPr>
        </p:nvSpPr>
        <p:spPr>
          <a:xfrm>
            <a:off x="685800" y="4400640"/>
            <a:ext cx="5486040" cy="3600000"/>
          </a:xfrm>
          <a:prstGeom prst="rect">
            <a:avLst/>
          </a:prstGeom>
        </p:spPr>
        <p:txBody>
          <a:bodyPr>
            <a:normAutofit/>
          </a:bodyPr>
          <a:lstStyle/>
          <a:p>
            <a:r>
              <a:rPr lang="it-IT" sz="2000" b="0" strike="noStrike" spc="-1" dirty="0" smtClean="0">
                <a:latin typeface="Arial"/>
              </a:rPr>
              <a:t>Somministrazione di ICG: tardivo.</a:t>
            </a:r>
            <a:r>
              <a:rPr lang="it-IT" sz="2000" b="0" strike="noStrike" spc="-1" baseline="0" dirty="0" smtClean="0">
                <a:latin typeface="Arial"/>
              </a:rPr>
              <a:t> Pertanto faccio altro.</a:t>
            </a:r>
            <a:endParaRPr lang="it-IT" sz="2000" b="0" strike="noStrike" spc="-1" dirty="0">
              <a:latin typeface="Arial"/>
            </a:endParaRPr>
          </a:p>
        </p:txBody>
      </p:sp>
      <p:sp>
        <p:nvSpPr>
          <p:cNvPr id="23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23568B6-CCC5-4D97-895C-9D0E069B3D76}" type="slidenum">
              <a:rPr lang="it-IT" sz="1200" b="0" strike="noStrike" spc="-1">
                <a:solidFill>
                  <a:srgbClr val="000000"/>
                </a:solidFill>
                <a:latin typeface="+mn-lt"/>
                <a:ea typeface="+mn-ea"/>
              </a:rPr>
              <a:pPr algn="r">
                <a:lnSpc>
                  <a:spcPct val="100000"/>
                </a:lnSpc>
              </a:pPr>
              <a:t>24</a:t>
            </a:fld>
            <a:endParaRPr lang="it-IT"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noRot="1" noChangeAspect="1"/>
          </p:cNvSpPr>
          <p:nvPr>
            <p:ph type="sldImg"/>
          </p:nvPr>
        </p:nvSpPr>
        <p:spPr>
          <a:xfrm>
            <a:off x="685800" y="1143000"/>
            <a:ext cx="5486400" cy="3086100"/>
          </a:xfrm>
          <a:prstGeom prst="rect">
            <a:avLst/>
          </a:prstGeom>
        </p:spPr>
      </p:sp>
      <p:sp>
        <p:nvSpPr>
          <p:cNvPr id="237" name="PlaceHolder 2"/>
          <p:cNvSpPr>
            <a:spLocks noGrp="1"/>
          </p:cNvSpPr>
          <p:nvPr>
            <p:ph type="body"/>
          </p:nvPr>
        </p:nvSpPr>
        <p:spPr>
          <a:xfrm>
            <a:off x="685800" y="4400640"/>
            <a:ext cx="5486040" cy="3600000"/>
          </a:xfrm>
          <a:prstGeom prst="rect">
            <a:avLst/>
          </a:prstGeom>
        </p:spPr>
        <p:txBody>
          <a:bodyPr>
            <a:normAutofit/>
          </a:bodyPr>
          <a:lstStyle/>
          <a:p>
            <a:r>
              <a:rPr lang="it-IT" sz="2000" b="0" strike="noStrike" spc="-1" dirty="0" smtClean="0">
                <a:latin typeface="Arial"/>
              </a:rPr>
              <a:t>Somministrazione di ICG: tardivo.</a:t>
            </a:r>
            <a:r>
              <a:rPr lang="it-IT" sz="2000" b="0" strike="noStrike" spc="-1" baseline="0" dirty="0" smtClean="0">
                <a:latin typeface="Arial"/>
              </a:rPr>
              <a:t> Pertanto faccio altro.</a:t>
            </a:r>
          </a:p>
          <a:p>
            <a:r>
              <a:rPr lang="it-IT" sz="2000" b="0" strike="noStrike" spc="-1" baseline="0" dirty="0" smtClean="0">
                <a:latin typeface="Arial"/>
              </a:rPr>
              <a:t>Reperimento di blu di metilene nella pochette di drenaggio (l’immagine, per la verità, è di </a:t>
            </a:r>
            <a:r>
              <a:rPr lang="it-IT" sz="2000" b="0" strike="noStrike" spc="-1" baseline="0" dirty="0" err="1" smtClean="0">
                <a:latin typeface="Arial"/>
              </a:rPr>
              <a:t>repertorio…il</a:t>
            </a:r>
            <a:r>
              <a:rPr lang="it-IT" sz="2000" b="0" strike="noStrike" spc="-1" baseline="0" dirty="0" smtClean="0">
                <a:latin typeface="Arial"/>
              </a:rPr>
              <a:t> quantitativo evidenziato è decisamente inferiore, ma la sua comparsa ottiene comunque un effetto “destabilizzante”)</a:t>
            </a:r>
            <a:endParaRPr lang="it-IT" sz="2000" b="0" strike="noStrike" spc="-1" dirty="0">
              <a:latin typeface="Arial"/>
            </a:endParaRPr>
          </a:p>
        </p:txBody>
      </p:sp>
      <p:sp>
        <p:nvSpPr>
          <p:cNvPr id="23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23568B6-CCC5-4D97-895C-9D0E069B3D76}" type="slidenum">
              <a:rPr lang="it-IT" sz="1200" b="0" strike="noStrike" spc="-1">
                <a:solidFill>
                  <a:srgbClr val="000000"/>
                </a:solidFill>
                <a:latin typeface="+mn-lt"/>
                <a:ea typeface="+mn-ea"/>
              </a:rPr>
              <a:pPr algn="r">
                <a:lnSpc>
                  <a:spcPct val="100000"/>
                </a:lnSpc>
              </a:pPr>
              <a:t>25</a:t>
            </a:fld>
            <a:endParaRPr lang="it-IT"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noRot="1" noChangeAspect="1"/>
          </p:cNvSpPr>
          <p:nvPr>
            <p:ph type="sldImg"/>
          </p:nvPr>
        </p:nvSpPr>
        <p:spPr>
          <a:xfrm>
            <a:off x="685800" y="1143000"/>
            <a:ext cx="5486400" cy="3086100"/>
          </a:xfrm>
          <a:prstGeom prst="rect">
            <a:avLst/>
          </a:prstGeom>
        </p:spPr>
      </p:sp>
      <p:sp>
        <p:nvSpPr>
          <p:cNvPr id="237" name="PlaceHolder 2"/>
          <p:cNvSpPr>
            <a:spLocks noGrp="1"/>
          </p:cNvSpPr>
          <p:nvPr>
            <p:ph type="body"/>
          </p:nvPr>
        </p:nvSpPr>
        <p:spPr>
          <a:xfrm>
            <a:off x="685800" y="4400640"/>
            <a:ext cx="5486040" cy="3600000"/>
          </a:xfrm>
          <a:prstGeom prst="rect">
            <a:avLst/>
          </a:prstGeom>
        </p:spPr>
        <p:txBody>
          <a:bodyPr>
            <a:normAutofit/>
          </a:bodyPr>
          <a:lstStyle/>
          <a:p>
            <a:r>
              <a:rPr lang="it-IT" sz="2000" b="0" strike="noStrike" spc="-1" dirty="0" smtClean="0">
                <a:latin typeface="Arial"/>
              </a:rPr>
              <a:t>Si torna indietro, con digiuno, NPT, terapia</a:t>
            </a:r>
            <a:r>
              <a:rPr lang="it-IT" sz="2000" b="0" strike="noStrike" spc="-1" baseline="0" dirty="0" smtClean="0">
                <a:latin typeface="Arial"/>
              </a:rPr>
              <a:t> ATB.</a:t>
            </a:r>
          </a:p>
          <a:p>
            <a:r>
              <a:rPr lang="it-IT" sz="2000" b="0" strike="noStrike" spc="-1" baseline="0" dirty="0" smtClean="0">
                <a:latin typeface="Arial"/>
              </a:rPr>
              <a:t>L’’output del drenaggio si attesta su quantitativi poco rilevanti, passando da circa un 100 cc “blu”, che si screziano poi di tracce biliari il giorno successivo e, nei giorni seguenti, vedono progressivamente ridurre il proprio output, attestandosi su tracce che progressivamente diventano solo più sierose</a:t>
            </a:r>
          </a:p>
          <a:p>
            <a:r>
              <a:rPr lang="it-IT" sz="2000" b="0" strike="noStrike" spc="-1" baseline="0" dirty="0" smtClean="0">
                <a:latin typeface="Arial"/>
              </a:rPr>
              <a:t>Dimissione con indicazione ad eseguire </a:t>
            </a:r>
            <a:r>
              <a:rPr lang="it-IT" sz="2000" b="0" strike="noStrike" spc="-1" baseline="0" dirty="0" err="1" smtClean="0">
                <a:latin typeface="Arial"/>
              </a:rPr>
              <a:t>Tc</a:t>
            </a:r>
            <a:r>
              <a:rPr lang="it-IT" sz="2000" b="0" strike="noStrike" spc="-1" baseline="0" dirty="0" smtClean="0">
                <a:latin typeface="Arial"/>
              </a:rPr>
              <a:t> addome di controllo ad 1 mese</a:t>
            </a:r>
            <a:endParaRPr lang="it-IT" sz="2000" b="0" strike="noStrike" spc="-1" dirty="0">
              <a:latin typeface="Arial"/>
            </a:endParaRPr>
          </a:p>
        </p:txBody>
      </p:sp>
      <p:sp>
        <p:nvSpPr>
          <p:cNvPr id="23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23568B6-CCC5-4D97-895C-9D0E069B3D76}" type="slidenum">
              <a:rPr lang="it-IT" sz="1200" b="0" strike="noStrike" spc="-1">
                <a:solidFill>
                  <a:srgbClr val="000000"/>
                </a:solidFill>
                <a:latin typeface="+mn-lt"/>
                <a:ea typeface="+mn-ea"/>
              </a:rPr>
              <a:pPr algn="r">
                <a:lnSpc>
                  <a:spcPct val="100000"/>
                </a:lnSpc>
              </a:pPr>
              <a:t>26</a:t>
            </a:fld>
            <a:endParaRPr lang="it-IT"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685800" y="1143000"/>
            <a:ext cx="5486400" cy="3086100"/>
          </a:xfrm>
          <a:prstGeom prst="rect">
            <a:avLst/>
          </a:prstGeom>
        </p:spPr>
      </p:sp>
      <p:sp>
        <p:nvSpPr>
          <p:cNvPr id="195"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it-IT" sz="2000" b="0" strike="noStrike" spc="-1" dirty="0">
                <a:latin typeface="Arial"/>
              </a:rPr>
              <a:t>Eseguita </a:t>
            </a:r>
            <a:r>
              <a:rPr lang="it-IT" sz="2000" b="0" strike="noStrike" spc="-1" dirty="0" err="1">
                <a:latin typeface="Arial"/>
              </a:rPr>
              <a:t>Tc</a:t>
            </a:r>
            <a:r>
              <a:rPr lang="it-IT" sz="2000" b="0" strike="noStrike" spc="-1" dirty="0">
                <a:latin typeface="Arial"/>
              </a:rPr>
              <a:t> addome: “</a:t>
            </a:r>
            <a:r>
              <a:rPr lang="it-IT" sz="1200" b="0" strike="noStrike" spc="-1" dirty="0">
                <a:solidFill>
                  <a:srgbClr val="000000"/>
                </a:solidFill>
                <a:latin typeface="+mn-lt"/>
                <a:ea typeface="+mn-ea"/>
              </a:rPr>
              <a:t>occlusione intestinale caratterizzato da marcata </a:t>
            </a:r>
            <a:r>
              <a:rPr lang="it-IT" sz="1200" b="0" strike="noStrike" spc="-1" dirty="0" err="1">
                <a:solidFill>
                  <a:srgbClr val="000000"/>
                </a:solidFill>
                <a:latin typeface="Times New Roman"/>
                <a:ea typeface="+mn-ea"/>
              </a:rPr>
              <a:t>sovradistensione</a:t>
            </a:r>
            <a:r>
              <a:rPr lang="it-IT" sz="1200" b="0" strike="noStrike" spc="-1" dirty="0">
                <a:solidFill>
                  <a:srgbClr val="000000"/>
                </a:solidFill>
                <a:latin typeface="Times New Roman"/>
                <a:ea typeface="+mn-ea"/>
              </a:rPr>
              <a:t> </a:t>
            </a:r>
            <a:r>
              <a:rPr lang="it-IT" sz="1200" b="0" strike="noStrike" spc="-1" dirty="0" err="1">
                <a:solidFill>
                  <a:srgbClr val="000000"/>
                </a:solidFill>
                <a:latin typeface="Times New Roman"/>
                <a:ea typeface="+mn-ea"/>
              </a:rPr>
              <a:t>idro-aerea</a:t>
            </a:r>
            <a:r>
              <a:rPr lang="it-IT" sz="1200" b="0" strike="noStrike" spc="-1" dirty="0">
                <a:solidFill>
                  <a:srgbClr val="000000"/>
                </a:solidFill>
                <a:latin typeface="Times New Roman"/>
                <a:ea typeface="+mn-ea"/>
              </a:rPr>
              <a:t> del colon fino in </a:t>
            </a:r>
            <a:r>
              <a:rPr lang="it-IT" sz="1200" b="0" strike="noStrike" spc="-1" dirty="0" err="1">
                <a:solidFill>
                  <a:srgbClr val="000000"/>
                </a:solidFill>
                <a:latin typeface="Times New Roman"/>
                <a:ea typeface="+mn-ea"/>
              </a:rPr>
              <a:t>Fisx</a:t>
            </a:r>
            <a:r>
              <a:rPr lang="it-IT" sz="1200" b="0" strike="noStrike" spc="-1" dirty="0">
                <a:solidFill>
                  <a:srgbClr val="000000"/>
                </a:solidFill>
                <a:latin typeface="Times New Roman"/>
                <a:ea typeface="+mn-ea"/>
              </a:rPr>
              <a:t>, dove tratto distale del discendente impegnato in ernia inguinale. A valle di tale sede il calibro è di nuovo regolare, con sigma e retto non dilatati ma ripieni di feci. Piccolo intestino e stomaco non dilatati. Non aria libera né versamento. […] </a:t>
            </a:r>
            <a:r>
              <a:rPr lang="it-IT" sz="1200" b="0" strike="noStrike" spc="-1" dirty="0">
                <a:solidFill>
                  <a:srgbClr val="000000"/>
                </a:solidFill>
                <a:latin typeface="+mn-lt"/>
                <a:ea typeface="+mn-ea"/>
              </a:rPr>
              <a:t>Diffusa </a:t>
            </a:r>
            <a:r>
              <a:rPr lang="it-IT" sz="1200" b="0" strike="noStrike" spc="-1" dirty="0" err="1">
                <a:solidFill>
                  <a:srgbClr val="000000"/>
                </a:solidFill>
                <a:latin typeface="+mn-lt"/>
                <a:ea typeface="+mn-ea"/>
              </a:rPr>
              <a:t>ateromasia</a:t>
            </a:r>
            <a:r>
              <a:rPr lang="it-IT" sz="1200" b="0" strike="noStrike" spc="-1" dirty="0">
                <a:solidFill>
                  <a:srgbClr val="000000"/>
                </a:solidFill>
                <a:latin typeface="+mn-lt"/>
                <a:ea typeface="+mn-ea"/>
              </a:rPr>
              <a:t> calcifica dell'aorta e degli assi iliaci. </a:t>
            </a:r>
            <a:r>
              <a:rPr lang="it-IT" sz="1200" b="0" strike="noStrike" spc="-1" dirty="0">
                <a:solidFill>
                  <a:srgbClr val="000000"/>
                </a:solidFill>
                <a:latin typeface="Times New Roman"/>
                <a:ea typeface="+mn-ea"/>
              </a:rPr>
              <a:t>Diagnosi: ernia inguinale intasata.</a:t>
            </a:r>
            <a:endParaRPr lang="it-IT" sz="1200" b="0" strike="noStrike" spc="-1" dirty="0">
              <a:latin typeface="Arial"/>
            </a:endParaRPr>
          </a:p>
          <a:p>
            <a:pPr marL="216000" indent="-216000">
              <a:lnSpc>
                <a:spcPct val="100000"/>
              </a:lnSpc>
            </a:pPr>
            <a:r>
              <a:rPr lang="it-IT" sz="1200" b="0" u="sng" strike="noStrike" spc="-1" dirty="0">
                <a:solidFill>
                  <a:srgbClr val="000000"/>
                </a:solidFill>
                <a:uFillTx/>
                <a:latin typeface="Times New Roman"/>
                <a:ea typeface="+mn-ea"/>
              </a:rPr>
              <a:t>NB: l’EO dell’</a:t>
            </a:r>
            <a:r>
              <a:rPr lang="it-IT" sz="1200" b="0" u="sng" strike="noStrike" spc="-1" dirty="0" err="1">
                <a:solidFill>
                  <a:srgbClr val="000000"/>
                </a:solidFill>
                <a:uFillTx/>
                <a:latin typeface="Times New Roman"/>
                <a:ea typeface="+mn-ea"/>
              </a:rPr>
              <a:t>urgentista</a:t>
            </a:r>
            <a:r>
              <a:rPr lang="it-IT" sz="1200" b="0" u="sng" strike="noStrike" spc="-1" dirty="0">
                <a:solidFill>
                  <a:srgbClr val="000000"/>
                </a:solidFill>
                <a:uFillTx/>
                <a:latin typeface="Times New Roman"/>
                <a:ea typeface="+mn-ea"/>
              </a:rPr>
              <a:t> non menzionava alcun dato sull’ernia</a:t>
            </a:r>
            <a:endParaRPr lang="it-IT" sz="1200" b="0" strike="noStrike" spc="-1" dirty="0">
              <a:latin typeface="Arial"/>
            </a:endParaRPr>
          </a:p>
          <a:p>
            <a:pPr marL="216000" indent="-216000">
              <a:lnSpc>
                <a:spcPct val="100000"/>
              </a:lnSpc>
            </a:pPr>
            <a:endParaRPr lang="it-IT" sz="1200" b="0" strike="noStrike" spc="-1" dirty="0">
              <a:latin typeface="Arial"/>
            </a:endParaRPr>
          </a:p>
        </p:txBody>
      </p:sp>
      <p:sp>
        <p:nvSpPr>
          <p:cNvPr id="196"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A62E6D7A-7EB5-419F-9794-5749C4949B22}" type="slidenum">
              <a:rPr lang="it-IT" sz="1200" b="0" strike="noStrike" spc="-1">
                <a:solidFill>
                  <a:srgbClr val="000000"/>
                </a:solidFill>
                <a:latin typeface="+mn-lt"/>
                <a:ea typeface="+mn-ea"/>
              </a:rPr>
              <a:pPr algn="r">
                <a:lnSpc>
                  <a:spcPct val="100000"/>
                </a:lnSpc>
              </a:pPr>
              <a:t>3</a:t>
            </a:fld>
            <a:endParaRPr lang="it-IT"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normAutofit/>
          </a:bodyPr>
          <a:lstStyle/>
          <a:p>
            <a:r>
              <a:rPr lang="it-IT" dirty="0" smtClean="0"/>
              <a:t>Operare un paziente di quell’età, con relative </a:t>
            </a:r>
            <a:r>
              <a:rPr lang="it-IT" dirty="0" err="1" smtClean="0"/>
              <a:t>comorbidità</a:t>
            </a:r>
            <a:r>
              <a:rPr lang="it-IT" dirty="0" smtClean="0"/>
              <a:t>, con un deterioramento legato anche</a:t>
            </a:r>
            <a:r>
              <a:rPr lang="it-IT" baseline="0" dirty="0" smtClean="0"/>
              <a:t> ad una sepsi da cui, faticosamente, ne è venuto </a:t>
            </a:r>
            <a:r>
              <a:rPr lang="it-IT" baseline="0" dirty="0" err="1" smtClean="0"/>
              <a:t>fuori…valeva</a:t>
            </a:r>
            <a:r>
              <a:rPr lang="it-IT" baseline="0" dirty="0" smtClean="0"/>
              <a:t> la pena rischiare</a:t>
            </a:r>
            <a:endParaRPr lang="it-IT" dirty="0"/>
          </a:p>
        </p:txBody>
      </p:sp>
      <p:sp>
        <p:nvSpPr>
          <p:cNvPr id="4" name="Segnaposto numero diapositiva 3"/>
          <p:cNvSpPr>
            <a:spLocks noGrp="1"/>
          </p:cNvSpPr>
          <p:nvPr>
            <p:ph type="sldNum" idx="10"/>
          </p:nvPr>
        </p:nvSpPr>
        <p:spPr/>
        <p:txBody>
          <a:bodyPr/>
          <a:lstStyle/>
          <a:p>
            <a:pPr algn="r"/>
            <a:fld id="{514BA37A-A867-49CE-BC2B-8790D502FD18}" type="slidenum">
              <a:rPr lang="it-IT" sz="1400" b="0" strike="noStrike" spc="-1" smtClean="0">
                <a:latin typeface="Times New Roman"/>
              </a:rPr>
              <a:pPr algn="r"/>
              <a:t>27</a:t>
            </a:fld>
            <a:endParaRPr lang="it-IT" sz="14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685800" y="1143000"/>
            <a:ext cx="5486400" cy="3086100"/>
          </a:xfrm>
          <a:prstGeom prst="rect">
            <a:avLst/>
          </a:prstGeom>
        </p:spPr>
      </p:sp>
      <p:sp>
        <p:nvSpPr>
          <p:cNvPr id="198"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it-IT" sz="2000" b="0" strike="noStrike" spc="-1">
                <a:latin typeface="Arial"/>
              </a:rPr>
              <a:t>Nella notte riferito dolore addominale, pur con alvo canalizzato, in assenza di recidiva erniaria. Il giorno successivo, in tarda mattinata, episodio di franca rettorragia.</a:t>
            </a:r>
          </a:p>
        </p:txBody>
      </p:sp>
      <p:sp>
        <p:nvSpPr>
          <p:cNvPr id="19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87D2677E-328B-4566-99C7-3D889F3408DE}" type="slidenum">
              <a:rPr lang="it-IT" sz="1200" b="0" strike="noStrike" spc="-1">
                <a:solidFill>
                  <a:srgbClr val="000000"/>
                </a:solidFill>
                <a:latin typeface="+mn-lt"/>
                <a:ea typeface="+mn-ea"/>
              </a:rPr>
              <a:pPr algn="r">
                <a:lnSpc>
                  <a:spcPct val="100000"/>
                </a:lnSpc>
              </a:pPr>
              <a:t>6</a:t>
            </a:fld>
            <a:endParaRPr lang="it-IT"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685800" y="1143000"/>
            <a:ext cx="5486400" cy="3086100"/>
          </a:xfrm>
          <a:prstGeom prst="rect">
            <a:avLst/>
          </a:prstGeom>
        </p:spPr>
      </p:sp>
      <p:sp>
        <p:nvSpPr>
          <p:cNvPr id="201" name="PlaceHolder 2"/>
          <p:cNvSpPr>
            <a:spLocks noGrp="1"/>
          </p:cNvSpPr>
          <p:nvPr>
            <p:ph type="body"/>
          </p:nvPr>
        </p:nvSpPr>
        <p:spPr>
          <a:xfrm>
            <a:off x="685800" y="4400640"/>
            <a:ext cx="5486040" cy="3600000"/>
          </a:xfrm>
          <a:prstGeom prst="rect">
            <a:avLst/>
          </a:prstGeom>
        </p:spPr>
        <p:txBody>
          <a:bodyPr>
            <a:normAutofit fontScale="61000"/>
          </a:bodyPr>
          <a:lstStyle/>
          <a:p>
            <a:pPr marL="216000" indent="-216000">
              <a:lnSpc>
                <a:spcPct val="100000"/>
              </a:lnSpc>
            </a:pPr>
            <a:r>
              <a:rPr lang="it-IT" sz="1200" b="0" strike="noStrike" spc="-1" dirty="0">
                <a:solidFill>
                  <a:srgbClr val="000000"/>
                </a:solidFill>
                <a:latin typeface="+mn-lt"/>
                <a:ea typeface="+mn-ea"/>
              </a:rPr>
              <a:t>“Nel contesto della nota ernia </a:t>
            </a:r>
            <a:r>
              <a:rPr lang="it-IT" sz="1200" b="0" strike="noStrike" spc="-1" dirty="0" err="1">
                <a:solidFill>
                  <a:srgbClr val="000000"/>
                </a:solidFill>
                <a:latin typeface="+mn-lt"/>
                <a:ea typeface="+mn-ea"/>
              </a:rPr>
              <a:t>ernia</a:t>
            </a:r>
            <a:r>
              <a:rPr lang="it-IT" sz="1200" b="0" strike="noStrike" spc="-1" dirty="0">
                <a:solidFill>
                  <a:srgbClr val="000000"/>
                </a:solidFill>
                <a:latin typeface="+mn-lt"/>
                <a:ea typeface="+mn-ea"/>
              </a:rPr>
              <a:t> inguinale sinistra risulta tuttora impegnato un breve tratto di un'ansa del sigma, attualmente </a:t>
            </a:r>
            <a:r>
              <a:rPr lang="it-IT" sz="1200" b="0" strike="noStrike" spc="-1" dirty="0" err="1">
                <a:solidFill>
                  <a:srgbClr val="000000"/>
                </a:solidFill>
                <a:latin typeface="+mn-lt"/>
                <a:ea typeface="+mn-ea"/>
              </a:rPr>
              <a:t>sovradistesa</a:t>
            </a:r>
            <a:r>
              <a:rPr lang="it-IT" sz="1200" b="0" strike="noStrike" spc="-1" dirty="0">
                <a:solidFill>
                  <a:srgbClr val="000000"/>
                </a:solidFill>
                <a:latin typeface="+mn-lt"/>
                <a:ea typeface="+mn-ea"/>
              </a:rPr>
              <a:t> da contenuto </a:t>
            </a:r>
            <a:r>
              <a:rPr lang="it-IT" sz="1200" b="0" strike="noStrike" spc="-1" dirty="0" err="1">
                <a:solidFill>
                  <a:srgbClr val="000000"/>
                </a:solidFill>
                <a:latin typeface="+mn-lt"/>
                <a:ea typeface="+mn-ea"/>
              </a:rPr>
              <a:t>sovrafluido-gassoso</a:t>
            </a:r>
            <a:r>
              <a:rPr lang="it-IT" sz="1200" b="0" strike="noStrike" spc="-1" dirty="0">
                <a:solidFill>
                  <a:srgbClr val="000000"/>
                </a:solidFill>
                <a:latin typeface="+mn-lt"/>
                <a:ea typeface="+mn-ea"/>
              </a:rPr>
              <a:t> con immagine di livello </a:t>
            </a:r>
            <a:r>
              <a:rPr lang="it-IT" sz="1200" b="0" strike="noStrike" spc="-1" dirty="0" err="1">
                <a:solidFill>
                  <a:srgbClr val="000000"/>
                </a:solidFill>
                <a:latin typeface="+mn-lt"/>
                <a:ea typeface="+mn-ea"/>
              </a:rPr>
              <a:t>idroaereo</a:t>
            </a:r>
            <a:r>
              <a:rPr lang="it-IT" sz="1200" b="0" strike="noStrike" spc="-1" dirty="0">
                <a:solidFill>
                  <a:srgbClr val="000000"/>
                </a:solidFill>
                <a:latin typeface="+mn-lt"/>
                <a:ea typeface="+mn-ea"/>
              </a:rPr>
              <a:t>, in un quadro compatibile con ernia intasata. Il colon a monte risulta tuttora discretamente</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disteso da contenuto sovra fluido- gassoso e si segnala la comparsa di </a:t>
            </a:r>
            <a:r>
              <a:rPr lang="it-IT" sz="1200" b="0" strike="noStrike" spc="-1" dirty="0" err="1">
                <a:solidFill>
                  <a:srgbClr val="000000"/>
                </a:solidFill>
                <a:latin typeface="+mn-lt"/>
                <a:ea typeface="+mn-ea"/>
              </a:rPr>
              <a:t>sovradistensione</a:t>
            </a:r>
            <a:r>
              <a:rPr lang="it-IT" sz="1200" b="0" strike="noStrike" spc="-1" dirty="0">
                <a:solidFill>
                  <a:srgbClr val="000000"/>
                </a:solidFill>
                <a:latin typeface="+mn-lt"/>
                <a:ea typeface="+mn-ea"/>
              </a:rPr>
              <a:t> anche delle anse ileali </a:t>
            </a:r>
            <a:r>
              <a:rPr lang="it-IT" sz="1200" b="0" strike="noStrike" spc="-1" dirty="0" err="1">
                <a:solidFill>
                  <a:srgbClr val="000000"/>
                </a:solidFill>
                <a:latin typeface="+mn-lt"/>
                <a:ea typeface="+mn-ea"/>
              </a:rPr>
              <a:t>deltratto</a:t>
            </a:r>
            <a:r>
              <a:rPr lang="it-IT" sz="1200" b="0" strike="noStrike" spc="-1" dirty="0">
                <a:solidFill>
                  <a:srgbClr val="000000"/>
                </a:solidFill>
                <a:latin typeface="+mn-lt"/>
                <a:ea typeface="+mn-ea"/>
              </a:rPr>
              <a:t> </a:t>
            </a:r>
            <a:r>
              <a:rPr lang="it-IT" sz="1200" b="0" strike="noStrike" spc="-1" dirty="0" err="1">
                <a:solidFill>
                  <a:srgbClr val="000000"/>
                </a:solidFill>
                <a:latin typeface="+mn-lt"/>
                <a:ea typeface="+mn-ea"/>
              </a:rPr>
              <a:t>intermedio-distale</a:t>
            </a:r>
            <a:r>
              <a:rPr lang="it-IT" sz="1200" b="0" strike="noStrike" spc="-1" dirty="0">
                <a:solidFill>
                  <a:srgbClr val="000000"/>
                </a:solidFill>
                <a:latin typeface="+mn-lt"/>
                <a:ea typeface="+mn-ea"/>
              </a:rPr>
              <a:t>, anch'esse a contenuto </a:t>
            </a:r>
            <a:r>
              <a:rPr lang="it-IT" sz="1200" b="0" strike="noStrike" spc="-1" dirty="0" err="1">
                <a:solidFill>
                  <a:srgbClr val="000000"/>
                </a:solidFill>
                <a:latin typeface="+mn-lt"/>
                <a:ea typeface="+mn-ea"/>
              </a:rPr>
              <a:t>sovrafluido</a:t>
            </a:r>
            <a:r>
              <a:rPr lang="it-IT" sz="1200" b="0" strike="noStrike" spc="-1" dirty="0">
                <a:solidFill>
                  <a:srgbClr val="000000"/>
                </a:solidFill>
                <a:latin typeface="+mn-lt"/>
                <a:ea typeface="+mn-ea"/>
              </a:rPr>
              <a:t> e alcune delle quali con piccole bolle aeree a ridosso delle pareti senza che siano attualmente documentabili sicuri segni di </a:t>
            </a:r>
            <a:r>
              <a:rPr lang="it-IT" sz="1200" b="0" strike="noStrike" spc="-1" dirty="0" err="1">
                <a:solidFill>
                  <a:srgbClr val="000000"/>
                </a:solidFill>
                <a:latin typeface="+mn-lt"/>
                <a:ea typeface="+mn-ea"/>
              </a:rPr>
              <a:t>pneumatosi</a:t>
            </a:r>
            <a:r>
              <a:rPr lang="it-IT" sz="1200" b="0" strike="noStrike" spc="-1" dirty="0">
                <a:solidFill>
                  <a:srgbClr val="000000"/>
                </a:solidFill>
                <a:latin typeface="+mn-lt"/>
                <a:ea typeface="+mn-ea"/>
              </a:rPr>
              <a:t>. In fase di studio </a:t>
            </a:r>
            <a:r>
              <a:rPr lang="it-IT" sz="1200" b="0" strike="noStrike" spc="-1" dirty="0" err="1">
                <a:solidFill>
                  <a:srgbClr val="000000"/>
                </a:solidFill>
                <a:latin typeface="+mn-lt"/>
                <a:ea typeface="+mn-ea"/>
              </a:rPr>
              <a:t>angio-TC</a:t>
            </a:r>
            <a:r>
              <a:rPr lang="it-IT" sz="1200" b="0" strike="noStrike" spc="-1" dirty="0">
                <a:solidFill>
                  <a:srgbClr val="000000"/>
                </a:solidFill>
                <a:latin typeface="+mn-lt"/>
                <a:ea typeface="+mn-ea"/>
              </a:rPr>
              <a:t> non si documentano spandimenti extravascolari del </a:t>
            </a:r>
            <a:r>
              <a:rPr lang="it-IT" sz="1200" b="0" strike="noStrike" spc="-1" dirty="0" err="1">
                <a:solidFill>
                  <a:srgbClr val="000000"/>
                </a:solidFill>
                <a:latin typeface="+mn-lt"/>
                <a:ea typeface="+mn-ea"/>
              </a:rPr>
              <a:t>mdc</a:t>
            </a:r>
            <a:r>
              <a:rPr lang="it-IT" sz="1200" b="0" strike="noStrike" spc="-1" dirty="0">
                <a:solidFill>
                  <a:srgbClr val="000000"/>
                </a:solidFill>
                <a:latin typeface="+mn-lt"/>
                <a:ea typeface="+mn-ea"/>
              </a:rPr>
              <a:t> da riferire a sanguinamenti arteriosi; si rileva aspetto marcatamente iperemico della mucosa rettale distale. Si rilevano falda fluida lungo la doccia </a:t>
            </a:r>
            <a:r>
              <a:rPr lang="it-IT" sz="1200" b="0" strike="noStrike" spc="-1" dirty="0" err="1">
                <a:solidFill>
                  <a:srgbClr val="000000"/>
                </a:solidFill>
                <a:latin typeface="+mn-lt"/>
                <a:ea typeface="+mn-ea"/>
              </a:rPr>
              <a:t>parietocolica</a:t>
            </a:r>
            <a:r>
              <a:rPr lang="it-IT" sz="1200" b="0" strike="noStrike" spc="-1" dirty="0">
                <a:solidFill>
                  <a:srgbClr val="000000"/>
                </a:solidFill>
                <a:latin typeface="+mn-lt"/>
                <a:ea typeface="+mn-ea"/>
              </a:rPr>
              <a:t> sinistra e in sede pelvica dello spessore massimo di circa 15 mm. Non si documentano falde di aria libera in addome. Si osserva regolare opacizzazione dei principali vasi arteriosi intracranici in quadro di marcata e diffusa </a:t>
            </a:r>
            <a:r>
              <a:rPr lang="it-IT" sz="1200" b="0" strike="noStrike" spc="-1" dirty="0" err="1">
                <a:solidFill>
                  <a:srgbClr val="000000"/>
                </a:solidFill>
                <a:latin typeface="+mn-lt"/>
                <a:ea typeface="+mn-ea"/>
              </a:rPr>
              <a:t>ateromasia</a:t>
            </a:r>
            <a:r>
              <a:rPr lang="it-IT" sz="1200" b="0" strike="noStrike" spc="-1" dirty="0">
                <a:solidFill>
                  <a:srgbClr val="000000"/>
                </a:solidFill>
                <a:latin typeface="+mn-lt"/>
                <a:ea typeface="+mn-ea"/>
              </a:rPr>
              <a:t> calcifica di parete, stabile nei confronti di precedenti esami </a:t>
            </a:r>
            <a:r>
              <a:rPr lang="it-IT" sz="1200" b="0" strike="noStrike" spc="-1" dirty="0" err="1">
                <a:solidFill>
                  <a:srgbClr val="000000"/>
                </a:solidFill>
                <a:latin typeface="+mn-lt"/>
                <a:ea typeface="+mn-ea"/>
              </a:rPr>
              <a:t>disoponibili</a:t>
            </a:r>
            <a:r>
              <a:rPr lang="it-IT" sz="1200" b="0" strike="noStrike" spc="-1" dirty="0">
                <a:solidFill>
                  <a:srgbClr val="000000"/>
                </a:solidFill>
                <a:latin typeface="+mn-lt"/>
                <a:ea typeface="+mn-ea"/>
              </a:rPr>
              <a:t> in archivio, coinvolgente l'ostio dei principali vasi</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splancnici, in particolare l'arteria mesenterica superiore, ed estesa agli assi iliaci.</a:t>
            </a:r>
            <a:endParaRPr lang="it-IT" sz="1200" b="0" strike="noStrike" spc="-1" dirty="0">
              <a:latin typeface="Arial"/>
            </a:endParaRPr>
          </a:p>
          <a:p>
            <a:pPr marL="216000" indent="-216000">
              <a:lnSpc>
                <a:spcPct val="100000"/>
              </a:lnSpc>
            </a:pPr>
            <a:r>
              <a:rPr lang="it-IT" sz="1200" b="0" strike="noStrike" spc="-1" dirty="0">
                <a:solidFill>
                  <a:srgbClr val="000000"/>
                </a:solidFill>
                <a:latin typeface="+mn-lt"/>
                <a:ea typeface="+mn-ea"/>
              </a:rPr>
              <a:t>Concetto: il dubbio di ischemia intestinale è dato più dal peggioramento clinico del paziente che dall’esito dell’</a:t>
            </a:r>
            <a:r>
              <a:rPr lang="it-IT" sz="1200" b="0" strike="noStrike" spc="-1" dirty="0" err="1">
                <a:solidFill>
                  <a:srgbClr val="000000"/>
                </a:solidFill>
                <a:latin typeface="+mn-lt"/>
                <a:ea typeface="+mn-ea"/>
              </a:rPr>
              <a:t>Imaging</a:t>
            </a:r>
            <a:r>
              <a:rPr lang="it-IT" sz="1200" b="0" strike="noStrike" spc="-1" dirty="0">
                <a:solidFill>
                  <a:srgbClr val="000000"/>
                </a:solidFill>
                <a:latin typeface="+mn-lt"/>
                <a:ea typeface="+mn-ea"/>
              </a:rPr>
              <a:t> (che evidenzia, </a:t>
            </a:r>
            <a:r>
              <a:rPr lang="it-IT" sz="1200" b="0" strike="noStrike" spc="-1" dirty="0" err="1">
                <a:solidFill>
                  <a:srgbClr val="000000"/>
                </a:solidFill>
                <a:latin typeface="+mn-lt"/>
                <a:ea typeface="+mn-ea"/>
              </a:rPr>
              <a:t>pealtro</a:t>
            </a:r>
            <a:r>
              <a:rPr lang="it-IT" sz="1200" b="0" strike="noStrike" spc="-1" dirty="0">
                <a:solidFill>
                  <a:srgbClr val="000000"/>
                </a:solidFill>
                <a:latin typeface="+mn-lt"/>
                <a:ea typeface="+mn-ea"/>
              </a:rPr>
              <a:t>, vascolarizzazione mantenuta, </a:t>
            </a:r>
            <a:r>
              <a:rPr lang="it-IT" sz="1200" b="0" strike="noStrike" spc="-1" dirty="0" err="1">
                <a:solidFill>
                  <a:srgbClr val="000000"/>
                </a:solidFill>
                <a:latin typeface="+mn-lt"/>
                <a:ea typeface="+mn-ea"/>
              </a:rPr>
              <a:t>enhancement</a:t>
            </a:r>
            <a:r>
              <a:rPr lang="it-IT" sz="1200" b="0" strike="noStrike" spc="-1" dirty="0">
                <a:solidFill>
                  <a:srgbClr val="000000"/>
                </a:solidFill>
                <a:latin typeface="+mn-lt"/>
                <a:ea typeface="+mn-ea"/>
              </a:rPr>
              <a:t> delle pareti sostanzialmente regolari, qualche piccola bolla di parete in corrispondenza del piccolo intestino)</a:t>
            </a:r>
            <a:endParaRPr lang="it-IT" sz="1200" b="0" strike="noStrike" spc="-1" dirty="0">
              <a:latin typeface="Arial"/>
            </a:endParaRPr>
          </a:p>
        </p:txBody>
      </p:sp>
      <p:sp>
        <p:nvSpPr>
          <p:cNvPr id="202"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AA7B5E55-B706-45D8-8939-1E37BCD19CD2}" type="slidenum">
              <a:rPr lang="it-IT" sz="1200" b="0" strike="noStrike" spc="-1">
                <a:solidFill>
                  <a:srgbClr val="000000"/>
                </a:solidFill>
                <a:latin typeface="+mn-lt"/>
                <a:ea typeface="+mn-ea"/>
              </a:rPr>
              <a:pPr algn="r">
                <a:lnSpc>
                  <a:spcPct val="100000"/>
                </a:lnSpc>
              </a:pPr>
              <a:t>7</a:t>
            </a:fld>
            <a:endParaRPr lang="it-IT"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685800" y="1143000"/>
            <a:ext cx="5486400" cy="3086100"/>
          </a:xfrm>
          <a:prstGeom prst="rect">
            <a:avLst/>
          </a:prstGeom>
        </p:spPr>
      </p:sp>
      <p:sp>
        <p:nvSpPr>
          <p:cNvPr id="204"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endParaRPr lang="it-IT" sz="2000" b="0" strike="noStrike" spc="-1" dirty="0">
              <a:latin typeface="Arial"/>
            </a:endParaRPr>
          </a:p>
        </p:txBody>
      </p:sp>
      <p:sp>
        <p:nvSpPr>
          <p:cNvPr id="20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84DA77A7-9EA9-4326-804B-3FCB1DC01F30}" type="slidenum">
              <a:rPr lang="it-IT" sz="1200" b="0" strike="noStrike" spc="-1">
                <a:solidFill>
                  <a:srgbClr val="000000"/>
                </a:solidFill>
                <a:latin typeface="+mn-lt"/>
                <a:ea typeface="+mn-ea"/>
              </a:rPr>
              <a:pPr algn="r">
                <a:lnSpc>
                  <a:spcPct val="100000"/>
                </a:lnSpc>
              </a:pPr>
              <a:t>8</a:t>
            </a:fld>
            <a:endParaRPr lang="it-IT"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685800" y="1143000"/>
            <a:ext cx="5486400" cy="3086100"/>
          </a:xfrm>
          <a:prstGeom prst="rect">
            <a:avLst/>
          </a:prstGeom>
        </p:spPr>
      </p:sp>
      <p:sp>
        <p:nvSpPr>
          <p:cNvPr id="207"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it-IT" sz="2000" b="0" strike="noStrike" spc="-1">
                <a:latin typeface="Arial"/>
              </a:rPr>
              <a:t>All’induzione e, successivamente, all’apertura dell’addome si ha la necessità di avviare supporto emodinamico</a:t>
            </a:r>
          </a:p>
        </p:txBody>
      </p:sp>
      <p:sp>
        <p:nvSpPr>
          <p:cNvPr id="20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93503492-6902-4AB3-9B7D-2E25B5A3BFB1}" type="slidenum">
              <a:rPr lang="it-IT" sz="1200" b="0" strike="noStrike" spc="-1">
                <a:solidFill>
                  <a:srgbClr val="000000"/>
                </a:solidFill>
                <a:latin typeface="+mn-lt"/>
                <a:ea typeface="+mn-ea"/>
              </a:rPr>
              <a:pPr algn="r">
                <a:lnSpc>
                  <a:spcPct val="100000"/>
                </a:lnSpc>
              </a:pPr>
              <a:t>10</a:t>
            </a:fld>
            <a:endParaRPr lang="it-IT"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normAutofit/>
          </a:bodyPr>
          <a:lstStyle/>
          <a:p>
            <a:r>
              <a:rPr lang="it-IT" dirty="0" smtClean="0"/>
              <a:t>Gli score e la valutazione multidisciplinare avrebbero condizionato la scelta ? (che</a:t>
            </a:r>
            <a:r>
              <a:rPr lang="it-IT" baseline="0" dirty="0" smtClean="0"/>
              <a:t> non significa, sempre, renderla più semplice..)</a:t>
            </a:r>
            <a:endParaRPr lang="it-IT" dirty="0"/>
          </a:p>
        </p:txBody>
      </p:sp>
      <p:sp>
        <p:nvSpPr>
          <p:cNvPr id="4" name="Segnaposto numero diapositiva 3"/>
          <p:cNvSpPr>
            <a:spLocks noGrp="1"/>
          </p:cNvSpPr>
          <p:nvPr>
            <p:ph type="sldNum" idx="10"/>
          </p:nvPr>
        </p:nvSpPr>
        <p:spPr/>
        <p:txBody>
          <a:bodyPr/>
          <a:lstStyle/>
          <a:p>
            <a:pPr algn="r"/>
            <a:fld id="{514BA37A-A867-49CE-BC2B-8790D502FD18}" type="slidenum">
              <a:rPr lang="it-IT" sz="1400" b="0" strike="noStrike" spc="-1" smtClean="0">
                <a:latin typeface="Times New Roman"/>
              </a:rPr>
              <a:pPr algn="r"/>
              <a:t>14</a:t>
            </a:fld>
            <a:endParaRPr lang="it-IT" sz="14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685800" y="1143000"/>
            <a:ext cx="5486400" cy="3086100"/>
          </a:xfrm>
          <a:prstGeom prst="rect">
            <a:avLst/>
          </a:prstGeom>
        </p:spPr>
      </p:sp>
      <p:sp>
        <p:nvSpPr>
          <p:cNvPr id="210" name="PlaceHolder 2"/>
          <p:cNvSpPr>
            <a:spLocks noGrp="1"/>
          </p:cNvSpPr>
          <p:nvPr>
            <p:ph type="body"/>
          </p:nvPr>
        </p:nvSpPr>
        <p:spPr>
          <a:xfrm>
            <a:off x="685800" y="4400640"/>
            <a:ext cx="5486040" cy="3600000"/>
          </a:xfrm>
          <a:prstGeom prst="rect">
            <a:avLst/>
          </a:prstGeom>
        </p:spPr>
        <p:txBody>
          <a:bodyPr>
            <a:normAutofit/>
          </a:bodyPr>
          <a:lstStyle/>
          <a:p>
            <a:endParaRPr lang="it-IT" sz="2000" b="0" strike="noStrike" spc="-1">
              <a:latin typeface="Arial"/>
            </a:endParaRPr>
          </a:p>
        </p:txBody>
      </p:sp>
      <p:sp>
        <p:nvSpPr>
          <p:cNvPr id="211"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F29EDBBE-08A2-4381-B0DB-837C1367B53E}" type="slidenum">
              <a:rPr lang="it-IT" sz="1200" b="0" strike="noStrike" spc="-1">
                <a:solidFill>
                  <a:srgbClr val="000000"/>
                </a:solidFill>
                <a:latin typeface="+mn-lt"/>
                <a:ea typeface="+mn-ea"/>
              </a:rPr>
              <a:pPr algn="r">
                <a:lnSpc>
                  <a:spcPct val="100000"/>
                </a:lnSpc>
              </a:pPr>
              <a:t>15</a:t>
            </a:fld>
            <a:endParaRPr lang="it-IT"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685800" y="1143000"/>
            <a:ext cx="5486400" cy="3086100"/>
          </a:xfrm>
          <a:prstGeom prst="rect">
            <a:avLst/>
          </a:prstGeom>
        </p:spPr>
      </p:sp>
      <p:sp>
        <p:nvSpPr>
          <p:cNvPr id="213" name="PlaceHolder 2"/>
          <p:cNvSpPr>
            <a:spLocks noGrp="1"/>
          </p:cNvSpPr>
          <p:nvPr>
            <p:ph type="body"/>
          </p:nvPr>
        </p:nvSpPr>
        <p:spPr>
          <a:xfrm>
            <a:off x="685800" y="4400640"/>
            <a:ext cx="5486040" cy="3600000"/>
          </a:xfrm>
          <a:prstGeom prst="rect">
            <a:avLst/>
          </a:prstGeom>
        </p:spPr>
        <p:txBody>
          <a:bodyPr>
            <a:normAutofit/>
          </a:bodyPr>
          <a:lstStyle/>
          <a:p>
            <a:r>
              <a:rPr lang="it-IT" sz="2000" b="0" strike="noStrike" spc="-1" dirty="0" smtClean="0">
                <a:latin typeface="Arial"/>
              </a:rPr>
              <a:t>La valutazione chirurgica viene</a:t>
            </a:r>
            <a:r>
              <a:rPr lang="it-IT" sz="2000" b="0" strike="noStrike" spc="-1" baseline="0" dirty="0" smtClean="0">
                <a:latin typeface="Arial"/>
              </a:rPr>
              <a:t> effettuata dallo stesso che, circa 1 mese prima, ha messo in lista il paziente per l’intervento elettivo. </a:t>
            </a:r>
            <a:r>
              <a:rPr lang="it-IT" sz="2000" b="0" strike="noStrike" spc="-1" dirty="0" smtClean="0">
                <a:latin typeface="Arial"/>
              </a:rPr>
              <a:t>Riscontro chirurgico</a:t>
            </a:r>
            <a:r>
              <a:rPr lang="it-IT" sz="2000" b="0" strike="noStrike" spc="-1" baseline="0" dirty="0" smtClean="0">
                <a:latin typeface="Arial"/>
              </a:rPr>
              <a:t> non si orienta, anche forse condizionato dall’esito dell’ecografia, verso una diagnosi di colecistite ma maggiormente di pancreatite</a:t>
            </a:r>
            <a:endParaRPr lang="it-IT" sz="2000" b="0" strike="noStrike" spc="-1" dirty="0">
              <a:latin typeface="Arial"/>
            </a:endParaRPr>
          </a:p>
        </p:txBody>
      </p:sp>
      <p:sp>
        <p:nvSpPr>
          <p:cNvPr id="21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369DE45-DBE7-4CB4-9F8E-E3085BDAA8D0}" type="slidenum">
              <a:rPr lang="it-IT" sz="1200" b="0" strike="noStrike" spc="-1">
                <a:solidFill>
                  <a:srgbClr val="000000"/>
                </a:solidFill>
                <a:latin typeface="+mn-lt"/>
                <a:ea typeface="+mn-ea"/>
              </a:rPr>
              <a:pPr algn="r">
                <a:lnSpc>
                  <a:spcPct val="100000"/>
                </a:lnSpc>
              </a:pPr>
              <a:t>16</a:t>
            </a:fld>
            <a:endParaRPr lang="it-IT"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3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3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3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3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3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3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4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4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4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4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4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4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54"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5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5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5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6629400" y="1380600"/>
            <a:ext cx="4525920" cy="137160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6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6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12"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6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6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7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7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7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7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7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8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8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8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8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8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8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8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8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1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629400" y="1380600"/>
            <a:ext cx="4525920" cy="137160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2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2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2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2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629400" y="758880"/>
            <a:ext cx="4525920" cy="3227040"/>
          </a:xfrm>
          <a:prstGeom prst="rect">
            <a:avLst/>
          </a:prstGeom>
        </p:spPr>
        <p:txBody>
          <a:bodyPr lIns="0" tIns="0" rIns="0" bIns="0" anchor="ctr">
            <a:spAutoFit/>
          </a:bodyPr>
          <a:lstStyle/>
          <a:p>
            <a:endParaRPr lang="it-IT" sz="1800" b="0" strike="noStrike" spc="-1">
              <a:solidFill>
                <a:srgbClr val="000000"/>
              </a:solidFill>
              <a:latin typeface="Calibri"/>
            </a:endParaRPr>
          </a:p>
        </p:txBody>
      </p:sp>
      <p:sp>
        <p:nvSpPr>
          <p:cNvPr id="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000" b="0" strike="noStrike" spc="-1">
              <a:solidFill>
                <a:srgbClr val="404040"/>
              </a:solidFill>
              <a:latin typeface="Calibri"/>
            </a:endParaRPr>
          </a:p>
        </p:txBody>
      </p:sp>
      <p:sp>
        <p:nvSpPr>
          <p:cNvPr id="3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000" b="0" strike="noStrike" spc="-1">
              <a:solidFill>
                <a:srgbClr val="40404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ustomShape 1" hidden="1"/>
          <p:cNvSpPr/>
          <p:nvPr/>
        </p:nvSpPr>
        <p:spPr>
          <a:xfrm>
            <a:off x="4667400" y="0"/>
            <a:ext cx="2857320" cy="685764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12" name="CustomShape 2" hidden="1"/>
          <p:cNvSpPr/>
          <p:nvPr/>
        </p:nvSpPr>
        <p:spPr>
          <a:xfrm>
            <a:off x="0" y="1011960"/>
            <a:ext cx="1036080" cy="68544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7972200" y="0"/>
            <a:ext cx="2857320" cy="685764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a:off x="4884120" y="3960"/>
            <a:ext cx="139680" cy="6857640"/>
          </a:xfrm>
          <a:prstGeom prst="rect">
            <a:avLst/>
          </a:prstGeom>
          <a:solidFill>
            <a:srgbClr val="78A6AC"/>
          </a:solidFill>
          <a:ln>
            <a:noFill/>
          </a:ln>
        </p:spPr>
        <p:style>
          <a:lnRef idx="2">
            <a:schemeClr val="accent1">
              <a:shade val="50000"/>
            </a:schemeClr>
          </a:lnRef>
          <a:fillRef idx="1">
            <a:schemeClr val="accent1"/>
          </a:fillRef>
          <a:effectRef idx="0">
            <a:schemeClr val="accent1"/>
          </a:effectRef>
          <a:fontRef idx="minor"/>
        </p:style>
      </p:sp>
      <p:sp>
        <p:nvSpPr>
          <p:cNvPr id="4" name="PlaceHolder 5"/>
          <p:cNvSpPr>
            <a:spLocks noGrp="1"/>
          </p:cNvSpPr>
          <p:nvPr>
            <p:ph type="dt"/>
          </p:nvPr>
        </p:nvSpPr>
        <p:spPr>
          <a:xfrm>
            <a:off x="6834240" y="6446880"/>
            <a:ext cx="2584440" cy="364680"/>
          </a:xfrm>
          <a:prstGeom prst="rect">
            <a:avLst/>
          </a:prstGeom>
        </p:spPr>
        <p:txBody>
          <a:bodyPr anchor="ctr">
            <a:noAutofit/>
          </a:bodyPr>
          <a:lstStyle/>
          <a:p>
            <a:pPr algn="r">
              <a:lnSpc>
                <a:spcPct val="100000"/>
              </a:lnSpc>
            </a:pPr>
            <a:fld id="{BCFFD699-2FF4-4667-ADEE-2A7D35659ACA}" type="datetime1">
              <a:rPr lang="it-IT" sz="900" b="0" strike="noStrike" spc="-1">
                <a:solidFill>
                  <a:srgbClr val="404040"/>
                </a:solidFill>
                <a:latin typeface="Calibri"/>
              </a:rPr>
              <a:pPr algn="r">
                <a:lnSpc>
                  <a:spcPct val="100000"/>
                </a:lnSpc>
              </a:pPr>
              <a:t>10/10/2025</a:t>
            </a:fld>
            <a:endParaRPr lang="it-IT" sz="900" b="0" strike="noStrike" spc="-1">
              <a:latin typeface="Times New Roman"/>
            </a:endParaRPr>
          </a:p>
        </p:txBody>
      </p:sp>
      <p:sp>
        <p:nvSpPr>
          <p:cNvPr id="5" name="PlaceHolder 6"/>
          <p:cNvSpPr>
            <a:spLocks noGrp="1"/>
          </p:cNvSpPr>
          <p:nvPr>
            <p:ph type="ftr"/>
          </p:nvPr>
        </p:nvSpPr>
        <p:spPr>
          <a:xfrm>
            <a:off x="1097280" y="6446880"/>
            <a:ext cx="4845960" cy="364680"/>
          </a:xfrm>
          <a:prstGeom prst="rect">
            <a:avLst/>
          </a:prstGeom>
        </p:spPr>
        <p:txBody>
          <a:bodyPr anchor="ctr">
            <a:noAutofit/>
          </a:bodyPr>
          <a:lstStyle/>
          <a:p>
            <a:pPr>
              <a:lnSpc>
                <a:spcPct val="100000"/>
              </a:lnSpc>
            </a:pPr>
            <a:r>
              <a:rPr lang="it-IT" sz="900" b="0" strike="noStrike" cap="all" spc="-1">
                <a:solidFill>
                  <a:srgbClr val="404040"/>
                </a:solidFill>
                <a:latin typeface="Calibri"/>
              </a:rPr>
              <a:t>Piè di pagina</a:t>
            </a:r>
            <a:endParaRPr lang="it-IT" sz="900" b="0" strike="noStrike" spc="-1">
              <a:latin typeface="Times New Roman"/>
            </a:endParaRPr>
          </a:p>
        </p:txBody>
      </p:sp>
      <p:sp>
        <p:nvSpPr>
          <p:cNvPr id="6" name="PlaceHolder 7"/>
          <p:cNvSpPr>
            <a:spLocks noGrp="1"/>
          </p:cNvSpPr>
          <p:nvPr>
            <p:ph type="sldNum"/>
          </p:nvPr>
        </p:nvSpPr>
        <p:spPr>
          <a:xfrm>
            <a:off x="10375560" y="6446880"/>
            <a:ext cx="779760" cy="364680"/>
          </a:xfrm>
          <a:prstGeom prst="rect">
            <a:avLst/>
          </a:prstGeom>
        </p:spPr>
        <p:txBody>
          <a:bodyPr anchor="ctr">
            <a:noAutofit/>
          </a:bodyPr>
          <a:lstStyle/>
          <a:p>
            <a:pPr algn="r">
              <a:lnSpc>
                <a:spcPct val="100000"/>
              </a:lnSpc>
            </a:pPr>
            <a:fld id="{C3CFE3D5-AD21-4056-8F2A-ACA3C1C5C25D}" type="slidenum">
              <a:rPr lang="it-IT" sz="1050" b="0" strike="noStrike" spc="-1">
                <a:solidFill>
                  <a:srgbClr val="404040"/>
                </a:solidFill>
                <a:latin typeface="Calibri"/>
              </a:rPr>
              <a:pPr algn="r">
                <a:lnSpc>
                  <a:spcPct val="100000"/>
                </a:lnSpc>
              </a:pPr>
              <a:t>‹N›</a:t>
            </a:fld>
            <a:endParaRPr lang="it-IT" sz="1050" b="0" strike="noStrike" spc="-1">
              <a:latin typeface="Times New Roman"/>
            </a:endParaRPr>
          </a:p>
        </p:txBody>
      </p:sp>
      <p:sp>
        <p:nvSpPr>
          <p:cNvPr id="7" name="PlaceHolder 8"/>
          <p:cNvSpPr>
            <a:spLocks noGrp="1"/>
          </p:cNvSpPr>
          <p:nvPr>
            <p:ph type="title"/>
          </p:nvPr>
        </p:nvSpPr>
        <p:spPr>
          <a:xfrm>
            <a:off x="6629400" y="758880"/>
            <a:ext cx="4525920" cy="3227040"/>
          </a:xfrm>
          <a:prstGeom prst="rect">
            <a:avLst/>
          </a:prstGeom>
        </p:spPr>
        <p:txBody>
          <a:bodyPr anchor="b">
            <a:normAutofit fontScale="91000"/>
          </a:bodyPr>
          <a:lstStyle/>
          <a:p>
            <a:pPr>
              <a:lnSpc>
                <a:spcPct val="90000"/>
              </a:lnSpc>
            </a:pPr>
            <a:r>
              <a:rPr lang="it-IT" sz="6000" b="1" strike="noStrike" spc="-52">
                <a:solidFill>
                  <a:srgbClr val="7A78B2"/>
                </a:solidFill>
                <a:latin typeface="Calibri"/>
              </a:rPr>
              <a:t>Fare clic per modificare lo stile del titolo dello schema</a:t>
            </a:r>
            <a:endParaRPr lang="it-IT" sz="6000" b="0" strike="noStrike" spc="-1">
              <a:solidFill>
                <a:srgbClr val="000000"/>
              </a:solidFill>
              <a:latin typeface="Calibri"/>
            </a:endParaRPr>
          </a:p>
        </p:txBody>
      </p:sp>
      <p:sp>
        <p:nvSpPr>
          <p:cNvPr id="8" name="CustomShape 9"/>
          <p:cNvSpPr/>
          <p:nvPr/>
        </p:nvSpPr>
        <p:spPr>
          <a:xfrm>
            <a:off x="4807440" y="-1440"/>
            <a:ext cx="139680" cy="6857640"/>
          </a:xfrm>
          <a:prstGeom prst="rect">
            <a:avLst/>
          </a:prstGeom>
          <a:solidFill>
            <a:srgbClr val="23406F"/>
          </a:solidFill>
          <a:ln>
            <a:noFill/>
          </a:ln>
        </p:spPr>
        <p:style>
          <a:lnRef idx="2">
            <a:schemeClr val="accent1">
              <a:shade val="50000"/>
            </a:schemeClr>
          </a:lnRef>
          <a:fillRef idx="1">
            <a:schemeClr val="accent1"/>
          </a:fillRef>
          <a:effectRef idx="0">
            <a:schemeClr val="accent1"/>
          </a:effectRef>
          <a:fontRef idx="minor"/>
        </p:style>
      </p:sp>
      <p:pic>
        <p:nvPicPr>
          <p:cNvPr id="9" name="Immagine 7"/>
          <p:cNvPicPr/>
          <p:nvPr/>
        </p:nvPicPr>
        <p:blipFill>
          <a:blip r:embed="rId14" cstate="print"/>
          <a:srcRect l="48424"/>
          <a:stretch/>
        </p:blipFill>
        <p:spPr>
          <a:xfrm>
            <a:off x="-150480" y="-9720"/>
            <a:ext cx="4987800" cy="6857640"/>
          </a:xfrm>
          <a:prstGeom prst="rect">
            <a:avLst/>
          </a:prstGeom>
          <a:ln>
            <a:noFill/>
          </a:ln>
        </p:spPr>
      </p:pic>
      <p:sp>
        <p:nvSpPr>
          <p:cNvPr id="10"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000" b="0" strike="noStrike" spc="-1">
                <a:solidFill>
                  <a:srgbClr val="404040"/>
                </a:solidFill>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1400" b="0" strike="noStrike" spc="-1">
                <a:solidFill>
                  <a:srgbClr val="404040"/>
                </a:solidFill>
                <a:latin typeface="Calibri"/>
              </a:rPr>
              <a:t>Secondo livello struttura</a:t>
            </a:r>
          </a:p>
          <a:p>
            <a:pPr marL="1296000" lvl="2" indent="-288000">
              <a:spcBef>
                <a:spcPts val="850"/>
              </a:spcBef>
              <a:buClr>
                <a:srgbClr val="000000"/>
              </a:buClr>
              <a:buSzPct val="45000"/>
              <a:buFont typeface="Wingdings" charset="2"/>
              <a:buChar char=""/>
            </a:pPr>
            <a:r>
              <a:rPr lang="it-IT" sz="1400" b="0" strike="noStrike" spc="-1">
                <a:solidFill>
                  <a:srgbClr val="404040"/>
                </a:solidFill>
                <a:latin typeface="Calibri"/>
              </a:rPr>
              <a:t>Terzo livello struttura</a:t>
            </a:r>
          </a:p>
          <a:p>
            <a:pPr marL="1728000" lvl="3" indent="-216000">
              <a:spcBef>
                <a:spcPts val="567"/>
              </a:spcBef>
              <a:buClr>
                <a:srgbClr val="000000"/>
              </a:buClr>
              <a:buSzPct val="75000"/>
              <a:buFont typeface="Symbol" charset="2"/>
              <a:buChar char=""/>
            </a:pPr>
            <a:r>
              <a:rPr lang="it-IT" sz="1400" b="0" strike="noStrike" spc="-1">
                <a:solidFill>
                  <a:srgbClr val="404040"/>
                </a:solidFill>
                <a:latin typeface="Calibri"/>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404040"/>
                </a:solidFill>
                <a:latin typeface="Calibri"/>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404040"/>
                </a:solidFill>
                <a:latin typeface="Calibri"/>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40404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 name="CustomShape 1" hidden="1"/>
          <p:cNvSpPr/>
          <p:nvPr/>
        </p:nvSpPr>
        <p:spPr>
          <a:xfrm>
            <a:off x="4667400" y="0"/>
            <a:ext cx="2857320" cy="685764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48" name="CustomShape 2" hidden="1"/>
          <p:cNvSpPr/>
          <p:nvPr/>
        </p:nvSpPr>
        <p:spPr>
          <a:xfrm>
            <a:off x="0" y="1011960"/>
            <a:ext cx="1036080" cy="68544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49" name="CustomShape 3"/>
          <p:cNvSpPr/>
          <p:nvPr/>
        </p:nvSpPr>
        <p:spPr>
          <a:xfrm>
            <a:off x="4667400" y="0"/>
            <a:ext cx="2857320" cy="685764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50" name="PlaceHolder 4"/>
          <p:cNvSpPr>
            <a:spLocks noGrp="1"/>
          </p:cNvSpPr>
          <p:nvPr>
            <p:ph type="ftr"/>
          </p:nvPr>
        </p:nvSpPr>
        <p:spPr>
          <a:xfrm>
            <a:off x="216000" y="6446880"/>
            <a:ext cx="4845960" cy="364680"/>
          </a:xfrm>
          <a:prstGeom prst="rect">
            <a:avLst/>
          </a:prstGeom>
        </p:spPr>
        <p:txBody>
          <a:bodyPr anchor="ctr">
            <a:noAutofit/>
          </a:bodyPr>
          <a:lstStyle/>
          <a:p>
            <a:endParaRPr lang="it-IT" sz="2400" b="0" strike="noStrike" spc="-1">
              <a:latin typeface="Times New Roman"/>
            </a:endParaRPr>
          </a:p>
        </p:txBody>
      </p:sp>
      <p:sp>
        <p:nvSpPr>
          <p:cNvPr id="51" name="PlaceHolder 5"/>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00000"/>
                </a:solidFill>
                <a:latin typeface="Calibri"/>
              </a:rPr>
              <a:t>Fai clic per modificare il formato del testo del titolo</a:t>
            </a:r>
          </a:p>
        </p:txBody>
      </p:sp>
      <p:sp>
        <p:nvSpPr>
          <p:cNvPr id="52" name="PlaceHolder 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000" b="0" strike="noStrike" spc="-1">
                <a:solidFill>
                  <a:srgbClr val="404040"/>
                </a:solidFill>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1400" b="0" strike="noStrike" spc="-1">
                <a:solidFill>
                  <a:srgbClr val="404040"/>
                </a:solidFill>
                <a:latin typeface="Calibri"/>
              </a:rPr>
              <a:t>Secondo livello struttura</a:t>
            </a:r>
          </a:p>
          <a:p>
            <a:pPr marL="1296000" lvl="2" indent="-288000">
              <a:spcBef>
                <a:spcPts val="850"/>
              </a:spcBef>
              <a:buClr>
                <a:srgbClr val="000000"/>
              </a:buClr>
              <a:buSzPct val="45000"/>
              <a:buFont typeface="Wingdings" charset="2"/>
              <a:buChar char=""/>
            </a:pPr>
            <a:r>
              <a:rPr lang="it-IT" sz="1400" b="0" strike="noStrike" spc="-1">
                <a:solidFill>
                  <a:srgbClr val="404040"/>
                </a:solidFill>
                <a:latin typeface="Calibri"/>
              </a:rPr>
              <a:t>Terzo livello struttura</a:t>
            </a:r>
          </a:p>
          <a:p>
            <a:pPr marL="1728000" lvl="3" indent="-216000">
              <a:spcBef>
                <a:spcPts val="567"/>
              </a:spcBef>
              <a:buClr>
                <a:srgbClr val="000000"/>
              </a:buClr>
              <a:buSzPct val="75000"/>
              <a:buFont typeface="Symbol" charset="2"/>
              <a:buChar char=""/>
            </a:pPr>
            <a:r>
              <a:rPr lang="it-IT" sz="1400" b="0" strike="noStrike" spc="-1">
                <a:solidFill>
                  <a:srgbClr val="404040"/>
                </a:solidFill>
                <a:latin typeface="Calibri"/>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404040"/>
                </a:solidFill>
                <a:latin typeface="Calibri"/>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404040"/>
                </a:solidFill>
                <a:latin typeface="Calibri"/>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40404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1.xml"/><Relationship Id="rId7"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file:///C:\Users\Diego\Desktop\Da%20caricare%20su%20disco%20fisso\Attestati\Congresso%20SICUT%20Trieste%20Ottobre%202025\Presentazione\Casi%20clinici\Miracolo%20in%20futility\Pinto\Video\Pinto\1&#176;%20Tc\V.P.%201&#176;%20Tc%20portale%20Clipchamp.mp4" TargetMode="Externa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ideo" Target="file:///C:\Users\Diego\Desktop\Da%20caricare%20su%20disco%20fisso\Attestati\Congresso%20SICUT%20Trieste%20Ottobre%202025\Presentazione\Casi%20clinici\Miracolo%20in%20futility\Pinto\Video\Pinto\2&#176;%20Tc\V.P.%202&#176;%20Tc%20portale%20Clipchamp.mp4" TargetMode="Externa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ideo" Target="file:///C:\Users\Diego\Desktop\Da%20caricare%20su%20disco%20fisso\Attestati\Congresso%20SICUT%20Trieste%20Ottobre%202025\Presentazione\Casi%20clinici\Disastro%20in%20futility\Ceola\Video\Ceola\1%20Tc\Ceola%201%20Tc%20Clipchamp.mp4"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video" Target="file:///C:\Users\Diego\Desktop\Da%20caricare%20su%20disco%20fisso\Attestati\Congresso%20SICUT%20Trieste%20Ottobre%202025\Presentazione\Casi%20clinici\Disastro%20in%20futility\Ceola\Video\Ceola\2%20Tc\C.S.%20fase%20portale%20Clipchamp.mp4" TargetMode="Externa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5147160" y="260648"/>
            <a:ext cx="7044840" cy="3227040"/>
          </a:xfrm>
          <a:prstGeom prst="rect">
            <a:avLst/>
          </a:prstGeom>
          <a:noFill/>
          <a:ln>
            <a:noFill/>
          </a:ln>
        </p:spPr>
        <p:txBody>
          <a:bodyPr anchor="b">
            <a:normAutofit fontScale="62500" lnSpcReduction="20000"/>
          </a:bodyPr>
          <a:lstStyle/>
          <a:p>
            <a:pPr>
              <a:lnSpc>
                <a:spcPct val="90000"/>
              </a:lnSpc>
            </a:pPr>
            <a:endParaRPr lang="it-IT" sz="5400" b="1" strike="noStrike" spc="-52" dirty="0" smtClean="0">
              <a:solidFill>
                <a:srgbClr val="003773"/>
              </a:solidFill>
              <a:latin typeface="Calibri"/>
            </a:endParaRPr>
          </a:p>
          <a:p>
            <a:pPr>
              <a:lnSpc>
                <a:spcPct val="90000"/>
              </a:lnSpc>
            </a:pPr>
            <a:r>
              <a:rPr lang="it-IT" sz="6400" b="1" spc="-52" dirty="0" smtClean="0">
                <a:solidFill>
                  <a:srgbClr val="003773"/>
                </a:solidFill>
                <a:latin typeface="Times New Roman" pitchFamily="18" charset="0"/>
                <a:cs typeface="Times New Roman" pitchFamily="18" charset="0"/>
              </a:rPr>
              <a:t>Sessione: gestione del fine vita e chirurgia futile</a:t>
            </a:r>
          </a:p>
          <a:p>
            <a:pPr>
              <a:lnSpc>
                <a:spcPct val="90000"/>
              </a:lnSpc>
            </a:pPr>
            <a:endParaRPr lang="it-IT" sz="5400" b="1" strike="noStrike" spc="-52" dirty="0" smtClean="0">
              <a:solidFill>
                <a:srgbClr val="003773"/>
              </a:solidFill>
              <a:latin typeface="Calibri"/>
            </a:endParaRPr>
          </a:p>
          <a:p>
            <a:pPr>
              <a:lnSpc>
                <a:spcPct val="90000"/>
              </a:lnSpc>
            </a:pPr>
            <a:endParaRPr lang="it-IT" sz="5400" b="1" spc="-52" dirty="0" smtClean="0">
              <a:solidFill>
                <a:srgbClr val="003773"/>
              </a:solidFill>
              <a:latin typeface="Calibri"/>
            </a:endParaRPr>
          </a:p>
          <a:p>
            <a:pPr>
              <a:lnSpc>
                <a:spcPct val="90000"/>
              </a:lnSpc>
            </a:pPr>
            <a:endParaRPr lang="it-IT" sz="5400" b="1" strike="noStrike" spc="-52" dirty="0" smtClean="0">
              <a:solidFill>
                <a:srgbClr val="003773"/>
              </a:solidFill>
              <a:latin typeface="Calibri"/>
            </a:endParaRPr>
          </a:p>
          <a:p>
            <a:pPr>
              <a:lnSpc>
                <a:spcPct val="90000"/>
              </a:lnSpc>
            </a:pPr>
            <a:r>
              <a:rPr lang="it-IT" sz="5400" b="1" strike="noStrike" spc="-52" dirty="0" smtClean="0">
                <a:solidFill>
                  <a:srgbClr val="003773"/>
                </a:solidFill>
                <a:latin typeface="Times New Roman" pitchFamily="18" charset="0"/>
                <a:cs typeface="Times New Roman" pitchFamily="18" charset="0"/>
              </a:rPr>
              <a:t>Patologia </a:t>
            </a:r>
            <a:r>
              <a:rPr lang="it-IT" sz="5400" b="1" strike="noStrike" spc="-52" dirty="0">
                <a:solidFill>
                  <a:srgbClr val="003773"/>
                </a:solidFill>
                <a:latin typeface="Times New Roman" pitchFamily="18" charset="0"/>
                <a:cs typeface="Times New Roman" pitchFamily="18" charset="0"/>
              </a:rPr>
              <a:t>non </a:t>
            </a:r>
            <a:r>
              <a:rPr lang="it-IT" sz="5200" b="1" strike="noStrike" spc="-52" dirty="0">
                <a:solidFill>
                  <a:srgbClr val="003773"/>
                </a:solidFill>
                <a:latin typeface="Times New Roman" pitchFamily="18" charset="0"/>
                <a:cs typeface="Times New Roman" pitchFamily="18" charset="0"/>
              </a:rPr>
              <a:t>oncologica</a:t>
            </a:r>
            <a:r>
              <a:rPr lang="it-IT" sz="5400" b="1" strike="noStrike" spc="-52" dirty="0">
                <a:solidFill>
                  <a:srgbClr val="003773"/>
                </a:solidFill>
                <a:latin typeface="Times New Roman" pitchFamily="18" charset="0"/>
                <a:cs typeface="Times New Roman" pitchFamily="18" charset="0"/>
              </a:rPr>
              <a:t> e chirurgia d’urgenza</a:t>
            </a:r>
            <a:endParaRPr lang="it-IT" sz="5400" b="0" strike="noStrike" spc="-1" dirty="0">
              <a:solidFill>
                <a:srgbClr val="000000"/>
              </a:solidFill>
              <a:latin typeface="Times New Roman" pitchFamily="18" charset="0"/>
              <a:cs typeface="Times New Roman" pitchFamily="18" charset="0"/>
            </a:endParaRPr>
          </a:p>
        </p:txBody>
      </p:sp>
      <p:sp>
        <p:nvSpPr>
          <p:cNvPr id="96" name="TextShape 2"/>
          <p:cNvSpPr txBox="1"/>
          <p:nvPr/>
        </p:nvSpPr>
        <p:spPr>
          <a:xfrm>
            <a:off x="5159880" y="4508640"/>
            <a:ext cx="7031880" cy="1279440"/>
          </a:xfrm>
          <a:prstGeom prst="rect">
            <a:avLst/>
          </a:prstGeom>
          <a:noFill/>
          <a:ln>
            <a:noFill/>
          </a:ln>
        </p:spPr>
        <p:txBody>
          <a:bodyPr>
            <a:noAutofit/>
          </a:bodyPr>
          <a:lstStyle/>
          <a:p>
            <a:pPr>
              <a:lnSpc>
                <a:spcPct val="100000"/>
              </a:lnSpc>
              <a:spcBef>
                <a:spcPts val="1199"/>
              </a:spcBef>
              <a:spcAft>
                <a:spcPts val="201"/>
              </a:spcAft>
            </a:pPr>
            <a:r>
              <a:rPr lang="it-IT" b="1" strike="noStrike" cap="all" spc="199" dirty="0" smtClean="0">
                <a:solidFill>
                  <a:srgbClr val="78A6AC"/>
                </a:solidFill>
                <a:latin typeface="Times New Roman" pitchFamily="18" charset="0"/>
                <a:cs typeface="Times New Roman" pitchFamily="18" charset="0"/>
              </a:rPr>
              <a:t>Diego </a:t>
            </a:r>
            <a:r>
              <a:rPr lang="it-IT" b="1" strike="noStrike" cap="all" spc="199" dirty="0">
                <a:solidFill>
                  <a:srgbClr val="78A6AC"/>
                </a:solidFill>
                <a:latin typeface="Times New Roman" pitchFamily="18" charset="0"/>
                <a:cs typeface="Times New Roman" pitchFamily="18" charset="0"/>
              </a:rPr>
              <a:t>Visconti</a:t>
            </a:r>
            <a:endParaRPr lang="it-IT" b="0" strike="noStrike" spc="-1" dirty="0">
              <a:latin typeface="Times New Roman" pitchFamily="18" charset="0"/>
              <a:cs typeface="Times New Roman" pitchFamily="18" charset="0"/>
            </a:endParaRPr>
          </a:p>
          <a:p>
            <a:pPr>
              <a:lnSpc>
                <a:spcPct val="100000"/>
              </a:lnSpc>
              <a:spcBef>
                <a:spcPts val="1199"/>
              </a:spcBef>
              <a:spcAft>
                <a:spcPts val="201"/>
              </a:spcAft>
            </a:pPr>
            <a:r>
              <a:rPr lang="it-IT" b="1" strike="noStrike" cap="all" spc="199" dirty="0">
                <a:solidFill>
                  <a:srgbClr val="78A6AC"/>
                </a:solidFill>
                <a:latin typeface="Times New Roman" pitchFamily="18" charset="0"/>
                <a:cs typeface="Times New Roman" pitchFamily="18" charset="0"/>
              </a:rPr>
              <a:t>AOU Città della Salute e della </a:t>
            </a:r>
            <a:r>
              <a:rPr lang="it-IT" b="1" strike="noStrike" cap="all" spc="199" dirty="0" smtClean="0">
                <a:solidFill>
                  <a:srgbClr val="78A6AC"/>
                </a:solidFill>
                <a:latin typeface="Times New Roman" pitchFamily="18" charset="0"/>
                <a:cs typeface="Times New Roman" pitchFamily="18" charset="0"/>
              </a:rPr>
              <a:t>scienza di </a:t>
            </a:r>
            <a:r>
              <a:rPr lang="it-IT" b="1" strike="noStrike" cap="all" spc="199" dirty="0" err="1" smtClean="0">
                <a:solidFill>
                  <a:srgbClr val="78A6AC"/>
                </a:solidFill>
                <a:latin typeface="Times New Roman" pitchFamily="18" charset="0"/>
                <a:cs typeface="Times New Roman" pitchFamily="18" charset="0"/>
              </a:rPr>
              <a:t>torino</a:t>
            </a:r>
            <a:endParaRPr lang="it-IT" b="0" strike="noStrike" spc="-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2"/>
          <p:cNvSpPr/>
          <p:nvPr/>
        </p:nvSpPr>
        <p:spPr>
          <a:xfrm>
            <a:off x="383640" y="1340768"/>
            <a:ext cx="11808360" cy="67388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400" b="0" u="sng" strike="noStrike" spc="-1" dirty="0">
                <a:solidFill>
                  <a:srgbClr val="000000"/>
                </a:solidFill>
                <a:latin typeface="Times New Roman"/>
              </a:rPr>
              <a:t>Chirurgo</a:t>
            </a:r>
            <a:r>
              <a:rPr lang="it-IT" sz="2400" b="0" strike="noStrike" spc="-1" dirty="0">
                <a:solidFill>
                  <a:srgbClr val="000000"/>
                </a:solidFill>
                <a:latin typeface="Times New Roman"/>
              </a:rPr>
              <a:t>: Si pone indicazione chirurgica urgente. Richiesta disponibilità sala operatoria. Colloquio con la figlia.</a:t>
            </a:r>
            <a:endParaRPr lang="it-IT" sz="2400" b="0" strike="noStrike" spc="-1" dirty="0">
              <a:latin typeface="Arial"/>
            </a:endParaRPr>
          </a:p>
          <a:p>
            <a:pPr>
              <a:lnSpc>
                <a:spcPct val="100000"/>
              </a:lnSpc>
            </a:pPr>
            <a:endParaRPr lang="it-IT" sz="2400" b="0" strike="noStrike" spc="-1" dirty="0">
              <a:latin typeface="Arial"/>
            </a:endParaRPr>
          </a:p>
          <a:p>
            <a:pPr indent="-216000">
              <a:lnSpc>
                <a:spcPct val="100000"/>
              </a:lnSpc>
              <a:buClr>
                <a:srgbClr val="000000"/>
              </a:buClr>
            </a:pPr>
            <a:r>
              <a:rPr lang="it-IT" sz="2400" b="1" strike="noStrike" spc="-1" dirty="0">
                <a:solidFill>
                  <a:srgbClr val="000000"/>
                </a:solidFill>
                <a:latin typeface="Times New Roman"/>
              </a:rPr>
              <a:t>11/02, h 15.05</a:t>
            </a:r>
            <a:r>
              <a:rPr lang="it-IT" sz="2400" b="0" strike="noStrike" spc="-1" dirty="0">
                <a:solidFill>
                  <a:srgbClr val="000000"/>
                </a:solidFill>
                <a:latin typeface="Times New Roman"/>
              </a:rPr>
              <a:t>: Intervento chirurgico: laparotomia esplorativa.</a:t>
            </a:r>
            <a:endParaRPr lang="it-IT" sz="2400" b="0" strike="noStrike" spc="-1" dirty="0">
              <a:latin typeface="Arial"/>
            </a:endParaRPr>
          </a:p>
          <a:p>
            <a:pPr>
              <a:lnSpc>
                <a:spcPct val="100000"/>
              </a:lnSpc>
            </a:pPr>
            <a:r>
              <a:rPr lang="it-IT" sz="2400" b="0" strike="noStrike" spc="-1" dirty="0" smtClean="0">
                <a:solidFill>
                  <a:srgbClr val="000000"/>
                </a:solidFill>
                <a:latin typeface="Times New Roman"/>
              </a:rPr>
              <a:t>- “</a:t>
            </a:r>
            <a:r>
              <a:rPr lang="it-IT" sz="2400" b="0" strike="noStrike" spc="-1" dirty="0">
                <a:solidFill>
                  <a:srgbClr val="000000"/>
                </a:solidFill>
                <a:latin typeface="Times New Roman"/>
              </a:rPr>
              <a:t>reperto di ischemia avanzata di tutto il colon fino al retto superiore</a:t>
            </a:r>
            <a:endParaRPr lang="it-IT" sz="2400" b="0" strike="noStrike" spc="-1" dirty="0">
              <a:latin typeface="Arial"/>
            </a:endParaRPr>
          </a:p>
          <a:p>
            <a:pPr>
              <a:lnSpc>
                <a:spcPct val="100000"/>
              </a:lnSpc>
            </a:pPr>
            <a:r>
              <a:rPr lang="it-IT" sz="2400" b="0" strike="noStrike" spc="-1" dirty="0">
                <a:solidFill>
                  <a:srgbClr val="000000"/>
                </a:solidFill>
                <a:latin typeface="Times New Roman"/>
              </a:rPr>
              <a:t>e dell'ultimo metro di ileo. Riduzione agevole del sigma da ernia inguinale sinistra </a:t>
            </a:r>
            <a:r>
              <a:rPr lang="it-IT" sz="2400" b="0" strike="noStrike" spc="-1" dirty="0" err="1">
                <a:solidFill>
                  <a:srgbClr val="000000"/>
                </a:solidFill>
                <a:latin typeface="Times New Roman"/>
              </a:rPr>
              <a:t>plurirecidiva</a:t>
            </a:r>
            <a:r>
              <a:rPr lang="it-IT" sz="2400" b="0" strike="noStrike" spc="-1" dirty="0">
                <a:solidFill>
                  <a:srgbClr val="000000"/>
                </a:solidFill>
                <a:latin typeface="Times New Roman"/>
              </a:rPr>
              <a:t>. Versamento addominale diffuso maleodorante di cui si invia campione per batteriologico. Si esplora tutto il piccolo intestino con evidenza di circa 220 cm di ileo senza segni di sofferenza ischemica acuta</a:t>
            </a: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r>
              <a:rPr lang="it-IT" sz="2400" b="0" strike="noStrike" spc="-1" dirty="0">
                <a:solidFill>
                  <a:srgbClr val="000000"/>
                </a:solidFill>
                <a:latin typeface="Times New Roman"/>
              </a:rPr>
              <a:t>- All’induzione: Noradrenalina 0.7 </a:t>
            </a:r>
            <a:r>
              <a:rPr lang="it-IT" sz="2400" b="0" strike="noStrike" spc="-1" dirty="0" err="1">
                <a:solidFill>
                  <a:srgbClr val="000000"/>
                </a:solidFill>
                <a:latin typeface="Times New Roman"/>
              </a:rPr>
              <a:t>mcg</a:t>
            </a:r>
            <a:r>
              <a:rPr lang="it-IT" sz="2400" b="0" strike="noStrike" spc="-1" dirty="0">
                <a:solidFill>
                  <a:srgbClr val="000000"/>
                </a:solidFill>
                <a:latin typeface="Times New Roman"/>
              </a:rPr>
              <a:t>/Kg/min</a:t>
            </a: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p:txBody>
      </p:sp>
      <p:sp>
        <p:nvSpPr>
          <p:cNvPr id="119"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2"/>
          <p:cNvSpPr/>
          <p:nvPr/>
        </p:nvSpPr>
        <p:spPr>
          <a:xfrm>
            <a:off x="383640" y="332656"/>
            <a:ext cx="11808360" cy="59694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it-IT" sz="1800" b="0" strike="noStrike" spc="-1" dirty="0">
              <a:latin typeface="Arial"/>
            </a:endParaRPr>
          </a:p>
          <a:p>
            <a:pPr indent="-216000" algn="ctr">
              <a:lnSpc>
                <a:spcPct val="100000"/>
              </a:lnSpc>
              <a:buClr>
                <a:srgbClr val="000000"/>
              </a:buClr>
            </a:pPr>
            <a:r>
              <a:rPr lang="it-IT" sz="2800" b="1" strike="noStrike" spc="-1" dirty="0">
                <a:solidFill>
                  <a:srgbClr val="000000"/>
                </a:solidFill>
                <a:latin typeface="Times New Roman"/>
              </a:rPr>
              <a:t>3° domanda: cosa </a:t>
            </a:r>
            <a:r>
              <a:rPr lang="it-IT" sz="2800" b="1" strike="noStrike" spc="-1" dirty="0" smtClean="0">
                <a:solidFill>
                  <a:srgbClr val="000000"/>
                </a:solidFill>
                <a:latin typeface="Times New Roman"/>
              </a:rPr>
              <a:t>fare ?</a:t>
            </a:r>
          </a:p>
          <a:p>
            <a:pPr indent="-216000" algn="ctr">
              <a:lnSpc>
                <a:spcPct val="100000"/>
              </a:lnSpc>
              <a:buClr>
                <a:srgbClr val="000000"/>
              </a:buClr>
            </a:pPr>
            <a:endParaRPr lang="it-IT" sz="2800" b="0" strike="noStrike" spc="-1" dirty="0">
              <a:latin typeface="Arial"/>
            </a:endParaRPr>
          </a:p>
          <a:p>
            <a:pPr marL="298350" indent="-514350">
              <a:lnSpc>
                <a:spcPct val="100000"/>
              </a:lnSpc>
              <a:buClr>
                <a:srgbClr val="000000"/>
              </a:buClr>
              <a:buFont typeface="+mj-lt"/>
              <a:buAutoNum type="arabicPeriod"/>
            </a:pPr>
            <a:r>
              <a:rPr lang="it-IT" sz="2800" b="1" strike="noStrike" spc="-1" dirty="0">
                <a:solidFill>
                  <a:srgbClr val="000000"/>
                </a:solidFill>
                <a:latin typeface="Times New Roman"/>
              </a:rPr>
              <a:t>Colectomia </a:t>
            </a:r>
            <a:r>
              <a:rPr lang="it-IT" sz="2800" b="1" strike="noStrike" spc="-1" dirty="0" err="1">
                <a:solidFill>
                  <a:srgbClr val="000000"/>
                </a:solidFill>
                <a:latin typeface="Times New Roman"/>
              </a:rPr>
              <a:t>subotale</a:t>
            </a:r>
            <a:r>
              <a:rPr lang="it-IT" sz="2800" b="1" strike="noStrike" spc="-1" dirty="0">
                <a:solidFill>
                  <a:srgbClr val="000000"/>
                </a:solidFill>
                <a:latin typeface="Times New Roman"/>
              </a:rPr>
              <a:t> con anastomosi, </a:t>
            </a:r>
            <a:r>
              <a:rPr lang="it-IT" sz="2800" b="1" spc="-1" dirty="0" smtClean="0">
                <a:solidFill>
                  <a:srgbClr val="000000"/>
                </a:solidFill>
                <a:latin typeface="Times New Roman"/>
              </a:rPr>
              <a:t>chiusura</a:t>
            </a:r>
            <a:r>
              <a:rPr lang="it-IT" sz="2800" b="1" strike="noStrike" spc="-1" dirty="0" smtClean="0">
                <a:solidFill>
                  <a:srgbClr val="000000"/>
                </a:solidFill>
                <a:latin typeface="Times New Roman"/>
              </a:rPr>
              <a:t> </a:t>
            </a:r>
            <a:r>
              <a:rPr lang="it-IT" sz="2800" b="1" strike="noStrike" spc="-1" dirty="0">
                <a:solidFill>
                  <a:srgbClr val="000000"/>
                </a:solidFill>
                <a:latin typeface="Times New Roman"/>
              </a:rPr>
              <a:t>della parete</a:t>
            </a:r>
            <a:endParaRPr lang="it-IT" sz="2800" b="0" strike="noStrike" spc="-1" dirty="0">
              <a:latin typeface="Arial"/>
            </a:endParaRPr>
          </a:p>
          <a:p>
            <a:pPr marL="298350" indent="-514350">
              <a:lnSpc>
                <a:spcPct val="100000"/>
              </a:lnSpc>
              <a:buClr>
                <a:srgbClr val="000000"/>
              </a:buClr>
              <a:buFont typeface="+mj-lt"/>
              <a:buAutoNum type="arabicPeriod"/>
            </a:pPr>
            <a:r>
              <a:rPr lang="it-IT" sz="2800" b="1" strike="noStrike" spc="-1" dirty="0">
                <a:solidFill>
                  <a:srgbClr val="000000"/>
                </a:solidFill>
                <a:latin typeface="Times New Roman"/>
              </a:rPr>
              <a:t>Colectomia </a:t>
            </a:r>
            <a:r>
              <a:rPr lang="it-IT" sz="2800" b="1" strike="noStrike" spc="-1" dirty="0" err="1">
                <a:solidFill>
                  <a:srgbClr val="000000"/>
                </a:solidFill>
                <a:latin typeface="Times New Roman"/>
              </a:rPr>
              <a:t>subotale</a:t>
            </a:r>
            <a:r>
              <a:rPr lang="it-IT" sz="2800" b="1" strike="noStrike" spc="-1" dirty="0">
                <a:solidFill>
                  <a:srgbClr val="000000"/>
                </a:solidFill>
                <a:latin typeface="Times New Roman"/>
              </a:rPr>
              <a:t> con anastomosi, ileostomia di protezione, </a:t>
            </a:r>
            <a:r>
              <a:rPr lang="it-IT" sz="2800" b="1" spc="-1" dirty="0" smtClean="0">
                <a:solidFill>
                  <a:srgbClr val="000000"/>
                </a:solidFill>
                <a:latin typeface="Times New Roman"/>
              </a:rPr>
              <a:t>chiusura</a:t>
            </a:r>
            <a:r>
              <a:rPr lang="it-IT" sz="2800" b="1" strike="noStrike" spc="-1" dirty="0" smtClean="0">
                <a:solidFill>
                  <a:srgbClr val="000000"/>
                </a:solidFill>
                <a:latin typeface="Times New Roman"/>
              </a:rPr>
              <a:t> </a:t>
            </a:r>
            <a:r>
              <a:rPr lang="it-IT" sz="2800" b="1" strike="noStrike" spc="-1" dirty="0">
                <a:solidFill>
                  <a:srgbClr val="000000"/>
                </a:solidFill>
                <a:latin typeface="Times New Roman"/>
              </a:rPr>
              <a:t>della </a:t>
            </a:r>
            <a:r>
              <a:rPr lang="it-IT" sz="2800" b="1" strike="noStrike" spc="-1" dirty="0" smtClean="0">
                <a:solidFill>
                  <a:srgbClr val="000000"/>
                </a:solidFill>
                <a:latin typeface="Times New Roman"/>
              </a:rPr>
              <a:t>parete</a:t>
            </a:r>
          </a:p>
          <a:p>
            <a:pPr marL="298350" indent="-514350">
              <a:lnSpc>
                <a:spcPct val="100000"/>
              </a:lnSpc>
              <a:buClr>
                <a:srgbClr val="000000"/>
              </a:buClr>
              <a:buFont typeface="+mj-lt"/>
              <a:buAutoNum type="arabicPeriod"/>
            </a:pPr>
            <a:r>
              <a:rPr lang="it-IT" sz="2800" b="1" spc="-1" dirty="0" smtClean="0">
                <a:solidFill>
                  <a:srgbClr val="000000"/>
                </a:solidFill>
                <a:latin typeface="Times New Roman"/>
              </a:rPr>
              <a:t>Colectomia subtotale con ileostomia definitiva, chiusura della parete</a:t>
            </a:r>
            <a:endParaRPr lang="it-IT" sz="2800" b="0" strike="noStrike" spc="-1" dirty="0">
              <a:latin typeface="Arial"/>
            </a:endParaRPr>
          </a:p>
          <a:p>
            <a:pPr marL="298350" indent="-514350">
              <a:lnSpc>
                <a:spcPct val="100000"/>
              </a:lnSpc>
              <a:buClr>
                <a:srgbClr val="000000"/>
              </a:buClr>
              <a:buFont typeface="+mj-lt"/>
              <a:buAutoNum type="arabicPeriod"/>
            </a:pPr>
            <a:r>
              <a:rPr lang="it-IT" sz="2800" b="1" strike="noStrike" spc="-1" dirty="0">
                <a:solidFill>
                  <a:srgbClr val="000000"/>
                </a:solidFill>
                <a:latin typeface="Times New Roman"/>
              </a:rPr>
              <a:t>Colectomia subtotale con affondamento dei monconi, addome aperto</a:t>
            </a:r>
            <a:endParaRPr lang="it-IT" sz="2800" b="0" strike="noStrike" spc="-1" dirty="0">
              <a:latin typeface="Arial"/>
            </a:endParaRPr>
          </a:p>
          <a:p>
            <a:pPr marL="298350" indent="-514350">
              <a:lnSpc>
                <a:spcPct val="100000"/>
              </a:lnSpc>
              <a:buClr>
                <a:srgbClr val="000000"/>
              </a:buClr>
              <a:buFont typeface="+mj-lt"/>
              <a:buAutoNum type="arabicPeriod"/>
            </a:pPr>
            <a:r>
              <a:rPr lang="it-IT" sz="2800" b="1" strike="noStrike" spc="-1" dirty="0">
                <a:solidFill>
                  <a:srgbClr val="000000"/>
                </a:solidFill>
                <a:latin typeface="Times New Roman"/>
              </a:rPr>
              <a:t>Astensione terapeutica, chiusura della parete, palliative care</a:t>
            </a: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p:txBody>
      </p:sp>
      <p:sp>
        <p:nvSpPr>
          <p:cNvPr id="122"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2"/>
          <p:cNvSpPr/>
          <p:nvPr/>
        </p:nvSpPr>
        <p:spPr>
          <a:xfrm>
            <a:off x="383640" y="1196752"/>
            <a:ext cx="11808360" cy="44305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it-IT" sz="1800" b="0" strike="noStrike" spc="-1" dirty="0">
              <a:latin typeface="Arial"/>
            </a:endParaRPr>
          </a:p>
          <a:p>
            <a:pPr indent="-216000">
              <a:lnSpc>
                <a:spcPct val="100000"/>
              </a:lnSpc>
              <a:buClr>
                <a:srgbClr val="000000"/>
              </a:buClr>
              <a:buFont typeface="StarSymbol"/>
              <a:buChar char="-"/>
            </a:pPr>
            <a:r>
              <a:rPr lang="it-IT" sz="2400" b="0" strike="noStrike" spc="-1" dirty="0">
                <a:solidFill>
                  <a:srgbClr val="000000"/>
                </a:solidFill>
                <a:latin typeface="Times New Roman" pitchFamily="18" charset="0"/>
                <a:cs typeface="Times New Roman" pitchFamily="18" charset="0"/>
              </a:rPr>
              <a:t>Colectomia subtotale con resezione degli ultimi 100 cm di ileo</a:t>
            </a: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indent="-216000">
              <a:lnSpc>
                <a:spcPct val="100000"/>
              </a:lnSpc>
              <a:buClr>
                <a:srgbClr val="000000"/>
              </a:buClr>
              <a:buFont typeface="StarSymbol"/>
              <a:buChar char="-"/>
            </a:pPr>
            <a:r>
              <a:rPr lang="it-IT" sz="2400" b="0" strike="noStrike" spc="-1" dirty="0">
                <a:solidFill>
                  <a:srgbClr val="000000"/>
                </a:solidFill>
                <a:latin typeface="Times New Roman" pitchFamily="18" charset="0"/>
                <a:cs typeface="Times New Roman" pitchFamily="18" charset="0"/>
              </a:rPr>
              <a:t>“In considerazione delle gravissime condizioni generali del paziente, dell'importante supporto emodinamico e dell'estensione dell'ischemia si opta per open </a:t>
            </a:r>
            <a:r>
              <a:rPr lang="it-IT" sz="2400" b="0" strike="noStrike" spc="-1" dirty="0" err="1">
                <a:solidFill>
                  <a:srgbClr val="000000"/>
                </a:solidFill>
                <a:latin typeface="Times New Roman" pitchFamily="18" charset="0"/>
                <a:cs typeface="Times New Roman" pitchFamily="18" charset="0"/>
              </a:rPr>
              <a:t>abdomen</a:t>
            </a:r>
            <a:r>
              <a:rPr lang="it-IT" sz="2400" b="0" strike="noStrike" spc="-1" dirty="0">
                <a:solidFill>
                  <a:srgbClr val="000000"/>
                </a:solidFill>
                <a:latin typeface="Times New Roman" pitchFamily="18" charset="0"/>
                <a:cs typeface="Times New Roman" pitchFamily="18" charset="0"/>
              </a:rPr>
              <a:t> con posizionamento di medicazione </a:t>
            </a:r>
            <a:r>
              <a:rPr lang="it-IT" sz="2400" b="0" strike="noStrike" spc="-1" dirty="0" err="1">
                <a:solidFill>
                  <a:srgbClr val="000000"/>
                </a:solidFill>
                <a:latin typeface="Times New Roman" pitchFamily="18" charset="0"/>
                <a:cs typeface="Times New Roman" pitchFamily="18" charset="0"/>
              </a:rPr>
              <a:t>Abthera</a:t>
            </a:r>
            <a:r>
              <a:rPr lang="it-IT" sz="2400" b="0" strike="noStrike" spc="-1" dirty="0">
                <a:solidFill>
                  <a:srgbClr val="000000"/>
                </a:solidFill>
                <a:latin typeface="Times New Roman" pitchFamily="18" charset="0"/>
                <a:cs typeface="Times New Roman" pitchFamily="18" charset="0"/>
              </a:rPr>
              <a:t> a pressione negativa continua a -125 </a:t>
            </a:r>
            <a:r>
              <a:rPr lang="it-IT" sz="2400" b="0" strike="noStrike" spc="-1" dirty="0" err="1">
                <a:solidFill>
                  <a:srgbClr val="000000"/>
                </a:solidFill>
                <a:latin typeface="Times New Roman" pitchFamily="18" charset="0"/>
                <a:cs typeface="Times New Roman" pitchFamily="18" charset="0"/>
              </a:rPr>
              <a:t>mmHg</a:t>
            </a:r>
            <a:r>
              <a:rPr lang="it-IT" sz="2400" b="0" strike="noStrike" spc="-1" dirty="0">
                <a:solidFill>
                  <a:srgbClr val="000000"/>
                </a:solidFill>
                <a:latin typeface="Times New Roman" pitchFamily="18" charset="0"/>
                <a:cs typeface="Times New Roman" pitchFamily="18" charset="0"/>
              </a:rPr>
              <a:t> per successiva revisione chirurgica”</a:t>
            </a: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indent="-216000">
              <a:lnSpc>
                <a:spcPct val="100000"/>
              </a:lnSpc>
              <a:buClr>
                <a:srgbClr val="000000"/>
              </a:buClr>
              <a:buFont typeface="StarSymbol"/>
              <a:buChar char="-"/>
            </a:pPr>
            <a:r>
              <a:rPr lang="it-IT" sz="2400" b="0" strike="noStrike" spc="-1" dirty="0">
                <a:solidFill>
                  <a:srgbClr val="000000"/>
                </a:solidFill>
                <a:latin typeface="Times New Roman" pitchFamily="18" charset="0"/>
                <a:cs typeface="Times New Roman" pitchFamily="18" charset="0"/>
              </a:rPr>
              <a:t>Al termine dell’intervento trasferito c/o la Rianimazione del PS</a:t>
            </a: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p:txBody>
      </p:sp>
      <p:sp>
        <p:nvSpPr>
          <p:cNvPr id="125"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2"/>
          <p:cNvSpPr/>
          <p:nvPr/>
        </p:nvSpPr>
        <p:spPr>
          <a:xfrm>
            <a:off x="383640" y="908720"/>
            <a:ext cx="11808360" cy="61540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buClr>
                <a:srgbClr val="000000"/>
              </a:buClr>
            </a:pPr>
            <a:r>
              <a:rPr lang="it-IT" sz="2200" b="0" strike="noStrike" spc="-1" dirty="0">
                <a:solidFill>
                  <a:srgbClr val="000000"/>
                </a:solidFill>
                <a:latin typeface="Times New Roman" pitchFamily="18" charset="0"/>
                <a:cs typeface="Times New Roman" pitchFamily="18" charset="0"/>
              </a:rPr>
              <a:t>Decorso in Rianimazione:</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indent="-216000">
              <a:lnSpc>
                <a:spcPct val="100000"/>
              </a:lnSpc>
              <a:buClr>
                <a:srgbClr val="000000"/>
              </a:buClr>
            </a:pPr>
            <a:r>
              <a:rPr lang="it-IT" sz="2200" b="0" strike="noStrike" spc="-1" dirty="0">
                <a:solidFill>
                  <a:srgbClr val="000000"/>
                </a:solidFill>
                <a:latin typeface="Times New Roman" pitchFamily="18" charset="0"/>
                <a:cs typeface="Times New Roman" pitchFamily="18" charset="0"/>
              </a:rPr>
              <a:t>All’ingresso (</a:t>
            </a:r>
            <a:r>
              <a:rPr lang="it-IT" sz="2200" b="1" strike="noStrike" spc="-1" dirty="0">
                <a:solidFill>
                  <a:srgbClr val="000000"/>
                </a:solidFill>
                <a:latin typeface="Times New Roman" pitchFamily="18" charset="0"/>
                <a:cs typeface="Times New Roman" pitchFamily="18" charset="0"/>
              </a:rPr>
              <a:t>11/02, h 19.37</a:t>
            </a:r>
            <a:r>
              <a:rPr lang="it-IT" sz="2200" b="0" strike="noStrike" spc="-1" dirty="0">
                <a:solidFill>
                  <a:srgbClr val="000000"/>
                </a:solidFill>
                <a:latin typeface="Times New Roman" pitchFamily="18" charset="0"/>
                <a:cs typeface="Times New Roman" pitchFamily="18" charset="0"/>
              </a:rPr>
              <a:t>): “Shock ad eziologia mista (settico e </a:t>
            </a:r>
            <a:r>
              <a:rPr lang="it-IT" sz="2200" b="0" strike="noStrike" spc="-1" dirty="0" err="1">
                <a:solidFill>
                  <a:srgbClr val="000000"/>
                </a:solidFill>
                <a:latin typeface="Times New Roman" pitchFamily="18" charset="0"/>
                <a:cs typeface="Times New Roman" pitchFamily="18" charset="0"/>
              </a:rPr>
              <a:t>ipovolemico</a:t>
            </a:r>
            <a:r>
              <a:rPr lang="it-IT" sz="2200" b="0" strike="noStrike" spc="-1" dirty="0">
                <a:solidFill>
                  <a:srgbClr val="000000"/>
                </a:solidFill>
                <a:latin typeface="Times New Roman" pitchFamily="18" charset="0"/>
                <a:cs typeface="Times New Roman" pitchFamily="18" charset="0"/>
              </a:rPr>
              <a:t>) da peritonite secondaria ad occlusione + ischemia intestinale”</a:t>
            </a:r>
            <a:endParaRPr lang="it-IT" sz="2200" b="0" strike="noStrike" spc="-1" dirty="0">
              <a:latin typeface="Times New Roman" pitchFamily="18" charset="0"/>
              <a:cs typeface="Times New Roman" pitchFamily="18" charset="0"/>
            </a:endParaRPr>
          </a:p>
          <a:p>
            <a:pPr indent="-216000">
              <a:lnSpc>
                <a:spcPct val="100000"/>
              </a:lnSpc>
              <a:buClr>
                <a:srgbClr val="000000"/>
              </a:buClr>
              <a:buFont typeface="StarSymbol"/>
              <a:buChar char="-"/>
            </a:pPr>
            <a:r>
              <a:rPr lang="it-IT" sz="2200" b="0" strike="noStrike" spc="-1" dirty="0">
                <a:solidFill>
                  <a:srgbClr val="000000"/>
                </a:solidFill>
                <a:latin typeface="Times New Roman" pitchFamily="18" charset="0"/>
                <a:cs typeface="Times New Roman" pitchFamily="18" charset="0"/>
              </a:rPr>
              <a:t>EGA all’ingresso: pH 7.11, pCO2 54, </a:t>
            </a:r>
            <a:r>
              <a:rPr lang="it-IT" sz="2200" b="0" strike="noStrike" spc="-1" dirty="0" err="1">
                <a:solidFill>
                  <a:srgbClr val="000000"/>
                </a:solidFill>
                <a:latin typeface="Times New Roman" pitchFamily="18" charset="0"/>
                <a:cs typeface="Times New Roman" pitchFamily="18" charset="0"/>
              </a:rPr>
              <a:t>lac</a:t>
            </a:r>
            <a:r>
              <a:rPr lang="it-IT" sz="2200" b="0" strike="noStrike" spc="-1" dirty="0">
                <a:solidFill>
                  <a:srgbClr val="000000"/>
                </a:solidFill>
                <a:latin typeface="Times New Roman" pitchFamily="18" charset="0"/>
                <a:cs typeface="Times New Roman" pitchFamily="18" charset="0"/>
              </a:rPr>
              <a:t> 5.9, BE – 12.3. PF 327</a:t>
            </a:r>
            <a:endParaRPr lang="it-IT" sz="2200" b="0" strike="noStrike" spc="-1" dirty="0">
              <a:latin typeface="Times New Roman" pitchFamily="18" charset="0"/>
              <a:cs typeface="Times New Roman" pitchFamily="18" charset="0"/>
            </a:endParaRPr>
          </a:p>
          <a:p>
            <a:pPr indent="-216000">
              <a:lnSpc>
                <a:spcPct val="100000"/>
              </a:lnSpc>
              <a:buClr>
                <a:srgbClr val="000000"/>
              </a:buClr>
              <a:buFont typeface="StarSymbol"/>
              <a:buChar char="-"/>
            </a:pPr>
            <a:r>
              <a:rPr lang="it-IT" sz="2200" b="0" strike="noStrike" spc="-1" dirty="0">
                <a:solidFill>
                  <a:srgbClr val="000000"/>
                </a:solidFill>
                <a:latin typeface="Times New Roman" pitchFamily="18" charset="0"/>
                <a:cs typeface="Times New Roman" pitchFamily="18" charset="0"/>
              </a:rPr>
              <a:t>Noradrenalina: 0.65 </a:t>
            </a:r>
            <a:r>
              <a:rPr lang="it-IT" sz="2200" b="0" strike="noStrike" spc="-1" dirty="0" err="1">
                <a:solidFill>
                  <a:srgbClr val="000000"/>
                </a:solidFill>
                <a:latin typeface="Times New Roman" pitchFamily="18" charset="0"/>
                <a:cs typeface="Times New Roman" pitchFamily="18" charset="0"/>
              </a:rPr>
              <a:t>mcg</a:t>
            </a:r>
            <a:r>
              <a:rPr lang="it-IT" sz="2200" b="0" strike="noStrike" spc="-1" dirty="0">
                <a:solidFill>
                  <a:srgbClr val="000000"/>
                </a:solidFill>
                <a:latin typeface="Times New Roman" pitchFamily="18" charset="0"/>
                <a:cs typeface="Times New Roman" pitchFamily="18" charset="0"/>
              </a:rPr>
              <a:t>/Kg/min</a:t>
            </a:r>
            <a:endParaRPr lang="it-IT" sz="2200" b="0" strike="noStrike" spc="-1" dirty="0">
              <a:latin typeface="Times New Roman" pitchFamily="18" charset="0"/>
              <a:cs typeface="Times New Roman" pitchFamily="18" charset="0"/>
            </a:endParaRPr>
          </a:p>
          <a:p>
            <a:pPr indent="-216000">
              <a:lnSpc>
                <a:spcPct val="100000"/>
              </a:lnSpc>
              <a:buClr>
                <a:srgbClr val="000000"/>
              </a:buClr>
              <a:buFont typeface="StarSymbol"/>
              <a:buChar char="-"/>
            </a:pPr>
            <a:r>
              <a:rPr lang="it-IT" sz="2200" b="0" strike="noStrike" spc="-1" dirty="0">
                <a:solidFill>
                  <a:srgbClr val="000000"/>
                </a:solidFill>
                <a:latin typeface="Times New Roman" pitchFamily="18" charset="0"/>
                <a:cs typeface="Times New Roman" pitchFamily="18" charset="0"/>
              </a:rPr>
              <a:t>Anuria su AKI </a:t>
            </a:r>
            <a:r>
              <a:rPr lang="it-IT" sz="2200" b="0" strike="noStrike" spc="-1" dirty="0" err="1">
                <a:solidFill>
                  <a:srgbClr val="000000"/>
                </a:solidFill>
                <a:latin typeface="Times New Roman" pitchFamily="18" charset="0"/>
                <a:cs typeface="Times New Roman" pitchFamily="18" charset="0"/>
              </a:rPr>
              <a:t>pre-renale</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indent="-216000">
              <a:lnSpc>
                <a:spcPct val="100000"/>
              </a:lnSpc>
              <a:buClr>
                <a:srgbClr val="000000"/>
              </a:buClr>
            </a:pPr>
            <a:r>
              <a:rPr lang="it-IT" sz="2200" b="1" strike="noStrike" spc="-1" dirty="0">
                <a:solidFill>
                  <a:srgbClr val="000000"/>
                </a:solidFill>
                <a:latin typeface="Times New Roman" pitchFamily="18" charset="0"/>
                <a:cs typeface="Times New Roman" pitchFamily="18" charset="0"/>
              </a:rPr>
              <a:t>11/02, h 23.25: </a:t>
            </a:r>
            <a:r>
              <a:rPr lang="it-IT" sz="2200" b="0" strike="noStrike" spc="-1" dirty="0">
                <a:solidFill>
                  <a:srgbClr val="000000"/>
                </a:solidFill>
                <a:latin typeface="Times New Roman" pitchFamily="18" charset="0"/>
                <a:cs typeface="Times New Roman" pitchFamily="18" charset="0"/>
              </a:rPr>
              <a:t>insufficienze d'organo: circolo, fegato (bilirubina 2.4, AST 399, ALT 283), rene (urea 91, creatinina 2.03). PLTS 90.000.</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1" strike="noStrike" spc="-1" dirty="0">
                <a:solidFill>
                  <a:srgbClr val="000000"/>
                </a:solidFill>
                <a:latin typeface="Times New Roman" pitchFamily="18" charset="0"/>
                <a:cs typeface="Times New Roman" pitchFamily="18" charset="0"/>
              </a:rPr>
              <a:t>12/02, h 09.33</a:t>
            </a:r>
            <a:r>
              <a:rPr lang="it-IT" sz="2200" b="0" strike="noStrike" spc="-1" dirty="0">
                <a:solidFill>
                  <a:srgbClr val="000000"/>
                </a:solidFill>
                <a:latin typeface="Times New Roman" pitchFamily="18" charset="0"/>
                <a:cs typeface="Times New Roman" pitchFamily="18" charset="0"/>
              </a:rPr>
              <a:t>: Shock settico refrattario con MOF. Noradrenalina 0.7 </a:t>
            </a:r>
            <a:r>
              <a:rPr lang="it-IT" sz="2200" b="0" strike="noStrike" spc="-1" dirty="0" err="1">
                <a:solidFill>
                  <a:srgbClr val="000000"/>
                </a:solidFill>
                <a:latin typeface="Times New Roman" pitchFamily="18" charset="0"/>
                <a:cs typeface="Times New Roman" pitchFamily="18" charset="0"/>
              </a:rPr>
              <a:t>mcg</a:t>
            </a:r>
            <a:r>
              <a:rPr lang="it-IT" sz="2200" b="0" strike="noStrike" spc="-1" dirty="0">
                <a:solidFill>
                  <a:srgbClr val="000000"/>
                </a:solidFill>
                <a:latin typeface="Times New Roman" pitchFamily="18" charset="0"/>
                <a:cs typeface="Times New Roman" pitchFamily="18" charset="0"/>
              </a:rPr>
              <a:t>/kg/min, vasopressina 0.02 U /min. </a:t>
            </a:r>
            <a:r>
              <a:rPr lang="it-IT" sz="2200" b="0" strike="noStrike" spc="-1" dirty="0" err="1">
                <a:solidFill>
                  <a:srgbClr val="000000"/>
                </a:solidFill>
                <a:latin typeface="Times New Roman" pitchFamily="18" charset="0"/>
                <a:cs typeface="Times New Roman" pitchFamily="18" charset="0"/>
              </a:rPr>
              <a:t>Oligoanuria</a:t>
            </a:r>
            <a:r>
              <a:rPr lang="it-IT" sz="2200" b="0" strike="noStrike" spc="-1" dirty="0">
                <a:solidFill>
                  <a:srgbClr val="000000"/>
                </a:solidFill>
                <a:latin typeface="Times New Roman" pitchFamily="18" charset="0"/>
                <a:cs typeface="Times New Roman" pitchFamily="18" charset="0"/>
              </a:rPr>
              <a:t> circa 10-15 cc bioraria, urine concentrate</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1" strike="noStrike" spc="-1" dirty="0">
                <a:solidFill>
                  <a:srgbClr val="000000"/>
                </a:solidFill>
                <a:latin typeface="Times New Roman" pitchFamily="18" charset="0"/>
                <a:cs typeface="Times New Roman" pitchFamily="18" charset="0"/>
              </a:rPr>
              <a:t>13/02, 15/05</a:t>
            </a:r>
            <a:r>
              <a:rPr lang="it-IT" sz="2200" b="0" strike="noStrike" spc="-1" dirty="0">
                <a:solidFill>
                  <a:srgbClr val="000000"/>
                </a:solidFill>
                <a:latin typeface="Times New Roman" pitchFamily="18" charset="0"/>
                <a:cs typeface="Times New Roman" pitchFamily="18" charset="0"/>
              </a:rPr>
              <a:t>: Shock settico refrattario che evolve verso </a:t>
            </a:r>
            <a:r>
              <a:rPr lang="it-IT" sz="2200" b="0" strike="noStrike" spc="-1" dirty="0" smtClean="0">
                <a:solidFill>
                  <a:srgbClr val="000000"/>
                </a:solidFill>
                <a:latin typeface="Times New Roman" pitchFamily="18" charset="0"/>
                <a:cs typeface="Times New Roman" pitchFamily="18" charset="0"/>
              </a:rPr>
              <a:t>l’</a:t>
            </a:r>
            <a:r>
              <a:rPr lang="it-IT" sz="2200" b="0" strike="noStrike" spc="-1" dirty="0" err="1" smtClean="0">
                <a:solidFill>
                  <a:srgbClr val="000000"/>
                </a:solidFill>
                <a:latin typeface="Times New Roman" pitchFamily="18" charset="0"/>
                <a:cs typeface="Times New Roman" pitchFamily="18" charset="0"/>
              </a:rPr>
              <a:t>asistolia</a:t>
            </a:r>
            <a:r>
              <a:rPr lang="it-IT" sz="2200" b="0" strike="noStrike" spc="-1" dirty="0">
                <a:solidFill>
                  <a:srgbClr val="000000"/>
                </a:solidFill>
                <a:latin typeface="Times New Roman" pitchFamily="18" charset="0"/>
                <a:cs typeface="Times New Roman" pitchFamily="18" charset="0"/>
              </a:rPr>
              <a:t>. Alle ore 15 si constata il decesso </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endParaRPr lang="it-IT" sz="2000" b="0" strike="noStrike" spc="-1" dirty="0">
              <a:latin typeface="Arial"/>
            </a:endParaRPr>
          </a:p>
        </p:txBody>
      </p:sp>
      <p:sp>
        <p:nvSpPr>
          <p:cNvPr id="128"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2"/>
          <p:cNvSpPr/>
          <p:nvPr/>
        </p:nvSpPr>
        <p:spPr>
          <a:xfrm>
            <a:off x="383640" y="-243408"/>
            <a:ext cx="11808360" cy="855473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it-IT" sz="1800" b="0" strike="noStrike" spc="-1" dirty="0">
              <a:latin typeface="Arial"/>
            </a:endParaRPr>
          </a:p>
          <a:p>
            <a:pPr indent="-216000" algn="ctr">
              <a:lnSpc>
                <a:spcPct val="100000"/>
              </a:lnSpc>
              <a:buClr>
                <a:srgbClr val="000000"/>
              </a:buClr>
            </a:pPr>
            <a:r>
              <a:rPr lang="it-IT" sz="2800" b="1" strike="noStrike" spc="-1" dirty="0" smtClean="0">
                <a:solidFill>
                  <a:srgbClr val="000000"/>
                </a:solidFill>
                <a:latin typeface="Times New Roman"/>
              </a:rPr>
              <a:t>Interrogativi:</a:t>
            </a:r>
          </a:p>
          <a:p>
            <a:pPr indent="-216000" algn="ctr">
              <a:lnSpc>
                <a:spcPct val="100000"/>
              </a:lnSpc>
              <a:buClr>
                <a:srgbClr val="000000"/>
              </a:buClr>
            </a:pPr>
            <a:endParaRPr lang="it-IT" sz="2800" b="0" strike="noStrike" spc="-1" dirty="0">
              <a:latin typeface="Arial"/>
            </a:endParaRPr>
          </a:p>
          <a:p>
            <a:pPr indent="-216000">
              <a:lnSpc>
                <a:spcPct val="100000"/>
              </a:lnSpc>
              <a:buClr>
                <a:srgbClr val="000000"/>
              </a:buClr>
            </a:pPr>
            <a:r>
              <a:rPr lang="it-IT" sz="2800" b="1" strike="noStrike" spc="-1" dirty="0">
                <a:solidFill>
                  <a:srgbClr val="000000"/>
                </a:solidFill>
                <a:latin typeface="Times New Roman"/>
              </a:rPr>
              <a:t>1) essere più “aggressivi” subito, </a:t>
            </a:r>
            <a:r>
              <a:rPr lang="it-IT" sz="2800" b="1" strike="noStrike" spc="-1" dirty="0" smtClean="0">
                <a:solidFill>
                  <a:srgbClr val="000000"/>
                </a:solidFill>
                <a:latin typeface="Times New Roman"/>
              </a:rPr>
              <a:t>operando </a:t>
            </a:r>
            <a:r>
              <a:rPr lang="it-IT" sz="2800" b="1" strike="noStrike" spc="-1" dirty="0">
                <a:solidFill>
                  <a:srgbClr val="000000"/>
                </a:solidFill>
                <a:latin typeface="Times New Roman"/>
              </a:rPr>
              <a:t>precocemente e rendendosi conto </a:t>
            </a:r>
            <a:r>
              <a:rPr lang="it-IT" sz="2800" b="1" strike="noStrike" spc="-1" dirty="0" smtClean="0">
                <a:solidFill>
                  <a:srgbClr val="000000"/>
                </a:solidFill>
                <a:latin typeface="Times New Roman"/>
              </a:rPr>
              <a:t>prima della reale situazione ?</a:t>
            </a:r>
          </a:p>
          <a:p>
            <a:pPr indent="-216000">
              <a:lnSpc>
                <a:spcPct val="100000"/>
              </a:lnSpc>
              <a:buClr>
                <a:srgbClr val="000000"/>
              </a:buClr>
              <a:buFont typeface="StarSymbol"/>
              <a:buChar char="-"/>
            </a:pPr>
            <a:endParaRPr lang="it-IT" sz="2800" b="0" strike="noStrike" spc="-1" dirty="0">
              <a:latin typeface="Arial"/>
            </a:endParaRPr>
          </a:p>
          <a:p>
            <a:pPr indent="-216000">
              <a:lnSpc>
                <a:spcPct val="100000"/>
              </a:lnSpc>
              <a:buClr>
                <a:srgbClr val="000000"/>
              </a:buClr>
            </a:pPr>
            <a:r>
              <a:rPr lang="it-IT" sz="2800" b="1" strike="noStrike" spc="-1" dirty="0">
                <a:solidFill>
                  <a:srgbClr val="000000"/>
                </a:solidFill>
                <a:latin typeface="Times New Roman"/>
              </a:rPr>
              <a:t>2) essere meno </a:t>
            </a:r>
            <a:r>
              <a:rPr lang="it-IT" sz="2800" b="1" strike="noStrike" spc="-1" dirty="0" smtClean="0">
                <a:solidFill>
                  <a:srgbClr val="000000"/>
                </a:solidFill>
                <a:latin typeface="Times New Roman"/>
              </a:rPr>
              <a:t>“aggressivi” </a:t>
            </a:r>
            <a:r>
              <a:rPr lang="it-IT" sz="2800" b="1" strike="noStrike" spc="-1" dirty="0">
                <a:solidFill>
                  <a:srgbClr val="000000"/>
                </a:solidFill>
                <a:latin typeface="Times New Roman"/>
              </a:rPr>
              <a:t>dopo, magari con laparoscopia utile a decidere di “fermarsi</a:t>
            </a:r>
            <a:r>
              <a:rPr lang="it-IT" sz="2800" b="1" strike="noStrike" spc="-1" dirty="0" smtClean="0">
                <a:solidFill>
                  <a:srgbClr val="000000"/>
                </a:solidFill>
                <a:latin typeface="Times New Roman"/>
              </a:rPr>
              <a:t>” ?</a:t>
            </a:r>
          </a:p>
          <a:p>
            <a:pPr indent="-216000">
              <a:lnSpc>
                <a:spcPct val="100000"/>
              </a:lnSpc>
              <a:buClr>
                <a:srgbClr val="000000"/>
              </a:buClr>
              <a:buFont typeface="StarSymbol"/>
              <a:buChar char="-"/>
            </a:pPr>
            <a:endParaRPr lang="it-IT" sz="2800" b="0" strike="noStrike" spc="-1" dirty="0">
              <a:latin typeface="Arial"/>
            </a:endParaRPr>
          </a:p>
          <a:p>
            <a:pPr indent="-216000">
              <a:lnSpc>
                <a:spcPct val="100000"/>
              </a:lnSpc>
              <a:buClr>
                <a:srgbClr val="000000"/>
              </a:buClr>
            </a:pPr>
            <a:r>
              <a:rPr lang="it-IT" sz="2800" b="1" strike="noStrike" spc="-1" dirty="0">
                <a:solidFill>
                  <a:srgbClr val="000000"/>
                </a:solidFill>
                <a:latin typeface="Times New Roman"/>
              </a:rPr>
              <a:t>3</a:t>
            </a:r>
            <a:r>
              <a:rPr lang="it-IT" sz="2800" b="1" strike="noStrike" spc="-1" dirty="0" smtClean="0">
                <a:solidFill>
                  <a:srgbClr val="000000"/>
                </a:solidFill>
                <a:latin typeface="Times New Roman"/>
              </a:rPr>
              <a:t>) astenersi da subito dall’intervento ? </a:t>
            </a:r>
            <a:r>
              <a:rPr lang="it-IT" sz="2800" b="1" spc="-1" dirty="0" smtClean="0">
                <a:solidFill>
                  <a:srgbClr val="000000"/>
                </a:solidFill>
                <a:latin typeface="Times New Roman"/>
              </a:rPr>
              <a:t>I</a:t>
            </a:r>
            <a:r>
              <a:rPr lang="it-IT" sz="2800" b="1" strike="noStrike" spc="-1" dirty="0" smtClean="0">
                <a:solidFill>
                  <a:srgbClr val="000000"/>
                </a:solidFill>
                <a:latin typeface="Times New Roman"/>
              </a:rPr>
              <a:t>n considerazione: </a:t>
            </a:r>
          </a:p>
          <a:p>
            <a:pPr indent="-216000">
              <a:lnSpc>
                <a:spcPct val="100000"/>
              </a:lnSpc>
              <a:buClr>
                <a:srgbClr val="000000"/>
              </a:buClr>
            </a:pPr>
            <a:r>
              <a:rPr lang="it-IT" sz="2800" b="1" spc="-1" dirty="0" err="1" smtClean="0">
                <a:solidFill>
                  <a:srgbClr val="000000"/>
                </a:solidFill>
                <a:latin typeface="Times New Roman"/>
              </a:rPr>
              <a:t>*</a:t>
            </a:r>
            <a:r>
              <a:rPr lang="it-IT" sz="2800" b="1" strike="noStrike" spc="-1" dirty="0" err="1" smtClean="0">
                <a:solidFill>
                  <a:srgbClr val="000000"/>
                </a:solidFill>
                <a:latin typeface="Times New Roman"/>
              </a:rPr>
              <a:t>della</a:t>
            </a:r>
            <a:r>
              <a:rPr lang="it-IT" sz="2800" b="1" strike="noStrike" spc="-1" dirty="0" smtClean="0">
                <a:solidFill>
                  <a:srgbClr val="000000"/>
                </a:solidFill>
                <a:latin typeface="Times New Roman"/>
              </a:rPr>
              <a:t> gravità del quadro presunto alla </a:t>
            </a:r>
            <a:r>
              <a:rPr lang="it-IT" sz="2800" b="1" strike="noStrike" spc="-1" dirty="0" err="1" smtClean="0">
                <a:solidFill>
                  <a:srgbClr val="000000"/>
                </a:solidFill>
                <a:latin typeface="Times New Roman"/>
              </a:rPr>
              <a:t>Tc</a:t>
            </a:r>
            <a:r>
              <a:rPr lang="it-IT" sz="2800" b="1" spc="-1" dirty="0" smtClean="0">
                <a:solidFill>
                  <a:srgbClr val="000000"/>
                </a:solidFill>
                <a:latin typeface="Times New Roman"/>
              </a:rPr>
              <a:t/>
            </a:r>
            <a:br>
              <a:rPr lang="it-IT" sz="2800" b="1" spc="-1" dirty="0" smtClean="0">
                <a:solidFill>
                  <a:srgbClr val="000000"/>
                </a:solidFill>
                <a:latin typeface="Times New Roman"/>
              </a:rPr>
            </a:br>
            <a:r>
              <a:rPr lang="it-IT" sz="2800" b="1" spc="-1" dirty="0" err="1" smtClean="0">
                <a:solidFill>
                  <a:srgbClr val="000000"/>
                </a:solidFill>
                <a:latin typeface="Times New Roman"/>
              </a:rPr>
              <a:t>*</a:t>
            </a:r>
            <a:r>
              <a:rPr lang="it-IT" sz="2800" b="1" strike="noStrike" spc="-1" dirty="0" err="1" smtClean="0">
                <a:solidFill>
                  <a:srgbClr val="000000"/>
                </a:solidFill>
                <a:latin typeface="Times New Roman"/>
              </a:rPr>
              <a:t>della</a:t>
            </a:r>
            <a:r>
              <a:rPr lang="it-IT" sz="2800" b="1" strike="noStrike" spc="-1" dirty="0" smtClean="0">
                <a:solidFill>
                  <a:srgbClr val="000000"/>
                </a:solidFill>
                <a:latin typeface="Times New Roman"/>
              </a:rPr>
              <a:t> </a:t>
            </a:r>
            <a:r>
              <a:rPr lang="it-IT" sz="2800" b="1" strike="noStrike" spc="-1" dirty="0">
                <a:solidFill>
                  <a:srgbClr val="000000"/>
                </a:solidFill>
                <a:latin typeface="Times New Roman"/>
              </a:rPr>
              <a:t>rapida </a:t>
            </a:r>
            <a:r>
              <a:rPr lang="it-IT" sz="2800" b="1" strike="noStrike" spc="-1" dirty="0" err="1">
                <a:solidFill>
                  <a:srgbClr val="000000"/>
                </a:solidFill>
                <a:latin typeface="Times New Roman"/>
              </a:rPr>
              <a:t>evolutività</a:t>
            </a:r>
            <a:r>
              <a:rPr lang="it-IT" sz="2800" b="1" strike="noStrike" spc="-1" dirty="0">
                <a:solidFill>
                  <a:srgbClr val="000000"/>
                </a:solidFill>
                <a:latin typeface="Times New Roman"/>
              </a:rPr>
              <a:t> del </a:t>
            </a:r>
            <a:r>
              <a:rPr lang="it-IT" sz="2800" b="1" strike="noStrike" spc="-1" dirty="0" smtClean="0">
                <a:solidFill>
                  <a:srgbClr val="000000"/>
                </a:solidFill>
                <a:latin typeface="Times New Roman"/>
              </a:rPr>
              <a:t>quadro clinico </a:t>
            </a:r>
          </a:p>
          <a:p>
            <a:pPr indent="-216000">
              <a:lnSpc>
                <a:spcPct val="100000"/>
              </a:lnSpc>
              <a:buClr>
                <a:srgbClr val="000000"/>
              </a:buClr>
            </a:pPr>
            <a:r>
              <a:rPr lang="it-IT" sz="2800" b="1" spc="-1" dirty="0" err="1" smtClean="0">
                <a:solidFill>
                  <a:srgbClr val="000000"/>
                </a:solidFill>
                <a:latin typeface="Times New Roman"/>
              </a:rPr>
              <a:t>*delle</a:t>
            </a:r>
            <a:r>
              <a:rPr lang="it-IT" sz="2800" b="1" spc="-1" dirty="0" smtClean="0">
                <a:solidFill>
                  <a:srgbClr val="000000"/>
                </a:solidFill>
                <a:latin typeface="Times New Roman"/>
              </a:rPr>
              <a:t> </a:t>
            </a:r>
            <a:r>
              <a:rPr lang="it-IT" sz="2800" b="1" spc="-1" dirty="0" err="1" smtClean="0">
                <a:solidFill>
                  <a:srgbClr val="000000"/>
                </a:solidFill>
                <a:latin typeface="Times New Roman"/>
              </a:rPr>
              <a:t>comorbidità</a:t>
            </a:r>
            <a:r>
              <a:rPr lang="it-IT" sz="2800" b="1" spc="-1" dirty="0" smtClean="0">
                <a:solidFill>
                  <a:srgbClr val="000000"/>
                </a:solidFill>
                <a:latin typeface="Times New Roman"/>
              </a:rPr>
              <a:t> del paziente</a:t>
            </a:r>
            <a:r>
              <a:rPr lang="it-IT" sz="2800" b="1" strike="noStrike" spc="-1" dirty="0" smtClean="0">
                <a:solidFill>
                  <a:srgbClr val="000000"/>
                </a:solidFill>
                <a:latin typeface="Times New Roman"/>
              </a:rPr>
              <a:t> </a:t>
            </a:r>
          </a:p>
          <a:p>
            <a:pPr indent="-216000">
              <a:lnSpc>
                <a:spcPct val="100000"/>
              </a:lnSpc>
              <a:buClr>
                <a:srgbClr val="000000"/>
              </a:buClr>
            </a:pPr>
            <a:endParaRPr lang="it-IT" sz="2800" b="1" spc="-1" dirty="0" smtClean="0">
              <a:solidFill>
                <a:srgbClr val="000000"/>
              </a:solidFill>
              <a:latin typeface="Times New Roman"/>
            </a:endParaRPr>
          </a:p>
          <a:p>
            <a:pPr indent="-216000">
              <a:lnSpc>
                <a:spcPct val="100000"/>
              </a:lnSpc>
              <a:buClr>
                <a:srgbClr val="000000"/>
              </a:buClr>
            </a:pPr>
            <a:r>
              <a:rPr lang="it-IT" sz="2800" b="1" strike="noStrike" spc="-1" dirty="0" smtClean="0">
                <a:solidFill>
                  <a:srgbClr val="000000"/>
                </a:solidFill>
                <a:latin typeface="Times New Roman"/>
              </a:rPr>
              <a:t>4) l’utilizzo di score e/o di una valutazione multidisciplinare avrebbe condizionato la scelta ?</a:t>
            </a: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p:txBody>
      </p:sp>
      <p:sp>
        <p:nvSpPr>
          <p:cNvPr id="131"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3972600" y="0"/>
            <a:ext cx="43740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4000" b="0" strike="noStrike" spc="-1" dirty="0">
                <a:solidFill>
                  <a:srgbClr val="000000"/>
                </a:solidFill>
                <a:latin typeface="Times New Roman"/>
              </a:rPr>
              <a:t>Caso clinico </a:t>
            </a:r>
            <a:r>
              <a:rPr lang="it-IT" sz="4000" b="0" strike="noStrike" spc="-1" dirty="0" smtClean="0">
                <a:solidFill>
                  <a:srgbClr val="000000"/>
                </a:solidFill>
                <a:latin typeface="Times New Roman"/>
              </a:rPr>
              <a:t>2</a:t>
            </a:r>
            <a:endParaRPr lang="it-IT" sz="4000" b="0" strike="noStrike" spc="-1" dirty="0">
              <a:latin typeface="Arial"/>
            </a:endParaRPr>
          </a:p>
        </p:txBody>
      </p:sp>
      <p:sp>
        <p:nvSpPr>
          <p:cNvPr id="133" name="CustomShape 2"/>
          <p:cNvSpPr/>
          <p:nvPr/>
        </p:nvSpPr>
        <p:spPr>
          <a:xfrm>
            <a:off x="383400" y="671400"/>
            <a:ext cx="11808360" cy="593863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900" b="0" strike="noStrike" spc="-1" dirty="0">
                <a:solidFill>
                  <a:srgbClr val="000000"/>
                </a:solidFill>
                <a:latin typeface="Times New Roman" pitchFamily="18" charset="0"/>
                <a:cs typeface="Times New Roman" pitchFamily="18" charset="0"/>
              </a:rPr>
              <a:t>V. P</a:t>
            </a:r>
            <a:r>
              <a:rPr lang="it-IT" sz="1900" b="0" strike="noStrike" spc="-1" dirty="0" smtClean="0">
                <a:solidFill>
                  <a:srgbClr val="000000"/>
                </a:solidFill>
                <a:latin typeface="Times New Roman" pitchFamily="18" charset="0"/>
                <a:cs typeface="Times New Roman" pitchFamily="18" charset="0"/>
              </a:rPr>
              <a:t>., </a:t>
            </a:r>
            <a:r>
              <a:rPr lang="it-IT" sz="1900" b="0" strike="noStrike" spc="-1" dirty="0" smtClean="0">
                <a:solidFill>
                  <a:srgbClr val="000000"/>
                </a:solidFill>
                <a:latin typeface="Arial"/>
                <a:cs typeface="Arial"/>
              </a:rPr>
              <a:t>♂,</a:t>
            </a:r>
            <a:r>
              <a:rPr lang="it-IT" sz="1900" b="0" strike="noStrike" spc="-1" dirty="0" smtClean="0">
                <a:solidFill>
                  <a:srgbClr val="000000"/>
                </a:solidFill>
                <a:latin typeface="Times New Roman" pitchFamily="18" charset="0"/>
                <a:cs typeface="Times New Roman" pitchFamily="18" charset="0"/>
              </a:rPr>
              <a:t> </a:t>
            </a:r>
            <a:r>
              <a:rPr lang="it-IT" sz="1900" b="0" strike="noStrike" spc="-1" dirty="0">
                <a:solidFill>
                  <a:srgbClr val="000000"/>
                </a:solidFill>
                <a:latin typeface="Times New Roman" pitchFamily="18" charset="0"/>
                <a:cs typeface="Times New Roman" pitchFamily="18" charset="0"/>
              </a:rPr>
              <a:t>90 </a:t>
            </a:r>
            <a:r>
              <a:rPr lang="it-IT" sz="1900" b="0" strike="noStrike" spc="-1" dirty="0" err="1">
                <a:solidFill>
                  <a:srgbClr val="000000"/>
                </a:solidFill>
                <a:latin typeface="Times New Roman" pitchFamily="18" charset="0"/>
                <a:cs typeface="Times New Roman" pitchFamily="18" charset="0"/>
              </a:rPr>
              <a:t>aa</a:t>
            </a:r>
            <a:endParaRPr lang="it-IT" sz="1900" b="0" strike="noStrike" spc="-1" dirty="0">
              <a:latin typeface="Times New Roman" pitchFamily="18" charset="0"/>
              <a:cs typeface="Times New Roman" pitchFamily="18" charset="0"/>
            </a:endParaRPr>
          </a:p>
          <a:p>
            <a:pPr>
              <a:lnSpc>
                <a:spcPct val="100000"/>
              </a:lnSpc>
            </a:pPr>
            <a:endParaRPr lang="it-IT" sz="1900" b="0" strike="noStrike" spc="-1" dirty="0">
              <a:latin typeface="Times New Roman" pitchFamily="18" charset="0"/>
              <a:cs typeface="Times New Roman" pitchFamily="18" charset="0"/>
            </a:endParaRPr>
          </a:p>
          <a:p>
            <a:pPr>
              <a:lnSpc>
                <a:spcPct val="100000"/>
              </a:lnSpc>
            </a:pPr>
            <a:r>
              <a:rPr lang="it-IT" sz="1900" b="0" strike="noStrike" spc="-1" dirty="0">
                <a:solidFill>
                  <a:srgbClr val="000000"/>
                </a:solidFill>
                <a:latin typeface="Times New Roman" pitchFamily="18" charset="0"/>
                <a:cs typeface="Times New Roman" pitchFamily="18" charset="0"/>
              </a:rPr>
              <a:t>APP: Dalla sera del </a:t>
            </a:r>
            <a:r>
              <a:rPr lang="it-IT" sz="1900" b="1" strike="noStrike" spc="-1" dirty="0">
                <a:solidFill>
                  <a:srgbClr val="000000"/>
                </a:solidFill>
                <a:latin typeface="Times New Roman" pitchFamily="18" charset="0"/>
                <a:cs typeface="Times New Roman" pitchFamily="18" charset="0"/>
              </a:rPr>
              <a:t>21/08 </a:t>
            </a:r>
            <a:r>
              <a:rPr lang="it-IT" sz="1900" b="0" strike="noStrike" spc="-1" dirty="0">
                <a:solidFill>
                  <a:srgbClr val="000000"/>
                </a:solidFill>
                <a:latin typeface="Times New Roman" pitchFamily="18" charset="0"/>
                <a:cs typeface="Times New Roman" pitchFamily="18" charset="0"/>
              </a:rPr>
              <a:t>comparsa di dolore addominale ai quadranti di destra con brivido scuotente. Il giorno successivo episodio </a:t>
            </a:r>
            <a:r>
              <a:rPr lang="it-IT" sz="1900" b="0" strike="noStrike" spc="-1" dirty="0" err="1">
                <a:solidFill>
                  <a:srgbClr val="000000"/>
                </a:solidFill>
                <a:latin typeface="Times New Roman" pitchFamily="18" charset="0"/>
                <a:cs typeface="Times New Roman" pitchFamily="18" charset="0"/>
              </a:rPr>
              <a:t>prelipotimico</a:t>
            </a:r>
            <a:r>
              <a:rPr lang="it-IT" sz="1900" b="0" strike="noStrike" spc="-1" dirty="0">
                <a:solidFill>
                  <a:srgbClr val="000000"/>
                </a:solidFill>
                <a:latin typeface="Times New Roman" pitchFamily="18" charset="0"/>
                <a:cs typeface="Times New Roman" pitchFamily="18" charset="0"/>
              </a:rPr>
              <a:t> con caduta a terra e rilascio sfinterico al passaggio posturale </a:t>
            </a:r>
            <a:r>
              <a:rPr lang="it-IT" sz="1900" b="0" strike="noStrike" spc="-1" dirty="0" err="1">
                <a:solidFill>
                  <a:srgbClr val="000000"/>
                </a:solidFill>
                <a:latin typeface="Times New Roman" pitchFamily="18" charset="0"/>
                <a:cs typeface="Times New Roman" pitchFamily="18" charset="0"/>
              </a:rPr>
              <a:t>clino-ortostatismo</a:t>
            </a:r>
            <a:r>
              <a:rPr lang="it-IT" sz="1900" b="0" strike="noStrike" spc="-1" dirty="0">
                <a:solidFill>
                  <a:srgbClr val="000000"/>
                </a:solidFill>
                <a:latin typeface="Times New Roman" pitchFamily="18" charset="0"/>
                <a:cs typeface="Times New Roman" pitchFamily="18" charset="0"/>
              </a:rPr>
              <a:t>, per cui portato in PS in data </a:t>
            </a:r>
            <a:r>
              <a:rPr lang="it-IT" sz="1900" b="1" strike="noStrike" spc="-1" dirty="0" smtClean="0">
                <a:solidFill>
                  <a:srgbClr val="000000"/>
                </a:solidFill>
                <a:latin typeface="Times New Roman" pitchFamily="18" charset="0"/>
                <a:cs typeface="Times New Roman" pitchFamily="18" charset="0"/>
              </a:rPr>
              <a:t>22/08</a:t>
            </a:r>
            <a:endParaRPr lang="it-IT" sz="1900" b="0" strike="noStrike" spc="-1" dirty="0">
              <a:latin typeface="Times New Roman" pitchFamily="18" charset="0"/>
              <a:cs typeface="Times New Roman" pitchFamily="18" charset="0"/>
            </a:endParaRPr>
          </a:p>
          <a:p>
            <a:pPr>
              <a:lnSpc>
                <a:spcPct val="100000"/>
              </a:lnSpc>
            </a:pPr>
            <a:endParaRPr lang="it-IT" sz="1900" b="0" strike="noStrike" spc="-1" dirty="0">
              <a:latin typeface="Times New Roman" pitchFamily="18" charset="0"/>
              <a:cs typeface="Times New Roman" pitchFamily="18" charset="0"/>
            </a:endParaRPr>
          </a:p>
          <a:p>
            <a:pPr>
              <a:lnSpc>
                <a:spcPct val="100000"/>
              </a:lnSpc>
            </a:pPr>
            <a:r>
              <a:rPr lang="it-IT" sz="1900" b="0" strike="noStrike" spc="-1" dirty="0">
                <a:solidFill>
                  <a:srgbClr val="000000"/>
                </a:solidFill>
                <a:latin typeface="Times New Roman" pitchFamily="18" charset="0"/>
                <a:cs typeface="Times New Roman" pitchFamily="18" charset="0"/>
              </a:rPr>
              <a:t>APR: Ipertensione arteriosa. DM. Colelitiasi con coliche pregresse, in attesa di VLC. Pregresso sarcoma coscia </a:t>
            </a:r>
            <a:r>
              <a:rPr lang="it-IT" sz="1900" b="0" strike="noStrike" spc="-1" dirty="0" err="1">
                <a:solidFill>
                  <a:srgbClr val="000000"/>
                </a:solidFill>
                <a:latin typeface="Times New Roman" pitchFamily="18" charset="0"/>
                <a:cs typeface="Times New Roman" pitchFamily="18" charset="0"/>
              </a:rPr>
              <a:t>dx</a:t>
            </a:r>
            <a:r>
              <a:rPr lang="it-IT" sz="1900" b="0" strike="noStrike" spc="-1" dirty="0">
                <a:solidFill>
                  <a:srgbClr val="000000"/>
                </a:solidFill>
                <a:latin typeface="Times New Roman" pitchFamily="18" charset="0"/>
                <a:cs typeface="Times New Roman" pitchFamily="18" charset="0"/>
              </a:rPr>
              <a:t>. </a:t>
            </a:r>
            <a:r>
              <a:rPr lang="it-IT" sz="1900" b="0" strike="noStrike" spc="-1" dirty="0" err="1">
                <a:solidFill>
                  <a:srgbClr val="000000"/>
                </a:solidFill>
                <a:latin typeface="Times New Roman" pitchFamily="18" charset="0"/>
                <a:cs typeface="Times New Roman" pitchFamily="18" charset="0"/>
              </a:rPr>
              <a:t>Adenok</a:t>
            </a:r>
            <a:r>
              <a:rPr lang="it-IT" sz="1900" b="0" strike="noStrike" spc="-1" dirty="0">
                <a:solidFill>
                  <a:srgbClr val="000000"/>
                </a:solidFill>
                <a:latin typeface="Times New Roman" pitchFamily="18" charset="0"/>
                <a:cs typeface="Times New Roman" pitchFamily="18" charset="0"/>
              </a:rPr>
              <a:t> </a:t>
            </a:r>
            <a:r>
              <a:rPr lang="it-IT" sz="1900" b="0" strike="noStrike" spc="-1" dirty="0" err="1">
                <a:solidFill>
                  <a:srgbClr val="000000"/>
                </a:solidFill>
                <a:latin typeface="Times New Roman" pitchFamily="18" charset="0"/>
                <a:cs typeface="Times New Roman" pitchFamily="18" charset="0"/>
              </a:rPr>
              <a:t>prostatito</a:t>
            </a:r>
            <a:r>
              <a:rPr lang="it-IT" sz="1900" b="0" strike="noStrike" spc="-1" dirty="0">
                <a:solidFill>
                  <a:srgbClr val="000000"/>
                </a:solidFill>
                <a:latin typeface="Times New Roman" pitchFamily="18" charset="0"/>
                <a:cs typeface="Times New Roman" pitchFamily="18" charset="0"/>
              </a:rPr>
              <a:t> sottoposto a RT</a:t>
            </a:r>
            <a:endParaRPr lang="it-IT" sz="1900" b="0" strike="noStrike" spc="-1" dirty="0">
              <a:latin typeface="Times New Roman" pitchFamily="18" charset="0"/>
              <a:cs typeface="Times New Roman" pitchFamily="18" charset="0"/>
            </a:endParaRPr>
          </a:p>
          <a:p>
            <a:pPr>
              <a:lnSpc>
                <a:spcPct val="100000"/>
              </a:lnSpc>
            </a:pPr>
            <a:endParaRPr lang="it-IT" sz="1900" b="0" strike="noStrike" spc="-1" dirty="0">
              <a:latin typeface="Times New Roman" pitchFamily="18" charset="0"/>
              <a:cs typeface="Times New Roman" pitchFamily="18" charset="0"/>
            </a:endParaRPr>
          </a:p>
          <a:p>
            <a:pPr>
              <a:lnSpc>
                <a:spcPct val="100000"/>
              </a:lnSpc>
            </a:pPr>
            <a:r>
              <a:rPr lang="it-IT" sz="1900" b="0" strike="noStrike" spc="-1" dirty="0">
                <a:solidFill>
                  <a:srgbClr val="000000"/>
                </a:solidFill>
                <a:latin typeface="Times New Roman" pitchFamily="18" charset="0"/>
                <a:cs typeface="Times New Roman" pitchFamily="18" charset="0"/>
              </a:rPr>
              <a:t>Terapia domiciliare: </a:t>
            </a:r>
            <a:r>
              <a:rPr lang="it-IT" sz="1900" b="0" strike="noStrike" spc="-1" dirty="0" err="1">
                <a:solidFill>
                  <a:srgbClr val="000000"/>
                </a:solidFill>
                <a:latin typeface="Times New Roman" pitchFamily="18" charset="0"/>
                <a:cs typeface="Times New Roman" pitchFamily="18" charset="0"/>
              </a:rPr>
              <a:t>Metformina</a:t>
            </a:r>
            <a:r>
              <a:rPr lang="it-IT" sz="1900" b="0" strike="noStrike" spc="-1" dirty="0">
                <a:solidFill>
                  <a:srgbClr val="000000"/>
                </a:solidFill>
                <a:latin typeface="Times New Roman" pitchFamily="18" charset="0"/>
                <a:cs typeface="Times New Roman" pitchFamily="18" charset="0"/>
              </a:rPr>
              <a:t> ,</a:t>
            </a:r>
            <a:r>
              <a:rPr lang="it-IT" sz="1900" b="0" strike="noStrike" spc="-1" dirty="0" err="1">
                <a:solidFill>
                  <a:srgbClr val="000000"/>
                </a:solidFill>
                <a:latin typeface="Times New Roman" pitchFamily="18" charset="0"/>
                <a:cs typeface="Times New Roman" pitchFamily="18" charset="0"/>
              </a:rPr>
              <a:t>Amlodipina</a:t>
            </a:r>
            <a:r>
              <a:rPr lang="it-IT" sz="1900" b="0" strike="noStrike" spc="-1" dirty="0">
                <a:solidFill>
                  <a:srgbClr val="000000"/>
                </a:solidFill>
                <a:latin typeface="Times New Roman" pitchFamily="18" charset="0"/>
                <a:cs typeface="Times New Roman" pitchFamily="18" charset="0"/>
              </a:rPr>
              <a:t>, </a:t>
            </a:r>
            <a:r>
              <a:rPr lang="it-IT" sz="1900" b="0" strike="noStrike" spc="-1" dirty="0" err="1">
                <a:solidFill>
                  <a:srgbClr val="000000"/>
                </a:solidFill>
                <a:latin typeface="Times New Roman" pitchFamily="18" charset="0"/>
                <a:cs typeface="Times New Roman" pitchFamily="18" charset="0"/>
              </a:rPr>
              <a:t>Ramipril</a:t>
            </a:r>
            <a:r>
              <a:rPr lang="it-IT" sz="1900" b="0" strike="noStrike" spc="-1" dirty="0">
                <a:solidFill>
                  <a:srgbClr val="000000"/>
                </a:solidFill>
                <a:latin typeface="Times New Roman" pitchFamily="18" charset="0"/>
                <a:cs typeface="Times New Roman" pitchFamily="18" charset="0"/>
              </a:rPr>
              <a:t>, </a:t>
            </a:r>
            <a:r>
              <a:rPr lang="it-IT" sz="1900" b="0" strike="noStrike" spc="-1" dirty="0" err="1">
                <a:solidFill>
                  <a:srgbClr val="000000"/>
                </a:solidFill>
                <a:latin typeface="Times New Roman" pitchFamily="18" charset="0"/>
                <a:cs typeface="Times New Roman" pitchFamily="18" charset="0"/>
              </a:rPr>
              <a:t>Simvastatina</a:t>
            </a:r>
            <a:r>
              <a:rPr lang="it-IT" sz="1900" b="0" strike="noStrike" spc="-1" dirty="0">
                <a:solidFill>
                  <a:srgbClr val="000000"/>
                </a:solidFill>
                <a:latin typeface="Times New Roman" pitchFamily="18" charset="0"/>
                <a:cs typeface="Times New Roman" pitchFamily="18" charset="0"/>
              </a:rPr>
              <a:t>, </a:t>
            </a:r>
            <a:r>
              <a:rPr lang="it-IT" sz="1900" b="0" strike="noStrike" spc="-1" dirty="0" err="1">
                <a:solidFill>
                  <a:srgbClr val="000000"/>
                </a:solidFill>
                <a:latin typeface="Times New Roman" pitchFamily="18" charset="0"/>
                <a:cs typeface="Times New Roman" pitchFamily="18" charset="0"/>
              </a:rPr>
              <a:t>Bisoprololo</a:t>
            </a:r>
            <a:r>
              <a:rPr lang="it-IT" sz="1900" b="0" strike="noStrike" spc="-1" dirty="0">
                <a:solidFill>
                  <a:srgbClr val="000000"/>
                </a:solidFill>
                <a:latin typeface="Times New Roman" pitchFamily="18" charset="0"/>
                <a:cs typeface="Times New Roman" pitchFamily="18" charset="0"/>
              </a:rPr>
              <a:t>, </a:t>
            </a:r>
            <a:r>
              <a:rPr lang="it-IT" sz="1900" spc="-1" dirty="0">
                <a:latin typeface="Times New Roman" pitchFamily="18" charset="0"/>
                <a:cs typeface="Times New Roman" pitchFamily="18" charset="0"/>
              </a:rPr>
              <a:t> </a:t>
            </a:r>
            <a:r>
              <a:rPr lang="it-IT" sz="1900" b="0" strike="noStrike" spc="-1" dirty="0" err="1" smtClean="0">
                <a:solidFill>
                  <a:srgbClr val="000000"/>
                </a:solidFill>
                <a:latin typeface="Times New Roman" pitchFamily="18" charset="0"/>
                <a:cs typeface="Times New Roman" pitchFamily="18" charset="0"/>
              </a:rPr>
              <a:t>Dapaglifozin</a:t>
            </a:r>
            <a:endParaRPr lang="it-IT" sz="1900" b="0" strike="noStrike" spc="-1" dirty="0">
              <a:latin typeface="Times New Roman" pitchFamily="18" charset="0"/>
              <a:cs typeface="Times New Roman" pitchFamily="18" charset="0"/>
            </a:endParaRPr>
          </a:p>
          <a:p>
            <a:pPr>
              <a:lnSpc>
                <a:spcPct val="100000"/>
              </a:lnSpc>
            </a:pPr>
            <a:endParaRPr lang="it-IT" sz="1900" b="0" strike="noStrike" spc="-1" dirty="0">
              <a:latin typeface="Times New Roman" pitchFamily="18" charset="0"/>
              <a:cs typeface="Times New Roman" pitchFamily="18" charset="0"/>
            </a:endParaRPr>
          </a:p>
          <a:p>
            <a:pPr>
              <a:lnSpc>
                <a:spcPct val="100000"/>
              </a:lnSpc>
            </a:pPr>
            <a:r>
              <a:rPr lang="it-IT" sz="1900" b="0" strike="noStrike" spc="-1" dirty="0">
                <a:solidFill>
                  <a:srgbClr val="000000"/>
                </a:solidFill>
                <a:latin typeface="Times New Roman" pitchFamily="18" charset="0"/>
                <a:cs typeface="Times New Roman" pitchFamily="18" charset="0"/>
              </a:rPr>
              <a:t>In PS: </a:t>
            </a:r>
            <a:endParaRPr lang="it-IT" sz="1900" b="0" strike="noStrike" spc="-1" dirty="0">
              <a:latin typeface="Times New Roman" pitchFamily="18" charset="0"/>
              <a:cs typeface="Times New Roman" pitchFamily="18" charset="0"/>
            </a:endParaRPr>
          </a:p>
          <a:p>
            <a:pPr>
              <a:lnSpc>
                <a:spcPct val="100000"/>
              </a:lnSpc>
            </a:pPr>
            <a:r>
              <a:rPr lang="it-IT" sz="1900" b="0" strike="noStrike" spc="-1" dirty="0">
                <a:solidFill>
                  <a:srgbClr val="000000"/>
                </a:solidFill>
                <a:latin typeface="Times New Roman" pitchFamily="18" charset="0"/>
                <a:cs typeface="Times New Roman" pitchFamily="18" charset="0"/>
              </a:rPr>
              <a:t>PA 160/90, FC 95’, SpO2 97%AA, T 36</a:t>
            </a:r>
            <a:endParaRPr lang="it-IT" sz="1900" b="0" strike="noStrike" spc="-1" dirty="0">
              <a:latin typeface="Times New Roman" pitchFamily="18" charset="0"/>
              <a:cs typeface="Times New Roman" pitchFamily="18" charset="0"/>
            </a:endParaRPr>
          </a:p>
          <a:p>
            <a:pPr>
              <a:lnSpc>
                <a:spcPct val="100000"/>
              </a:lnSpc>
            </a:pPr>
            <a:r>
              <a:rPr lang="it-IT" sz="1900" b="0" strike="noStrike" spc="-1" dirty="0">
                <a:solidFill>
                  <a:srgbClr val="000000"/>
                </a:solidFill>
                <a:latin typeface="Times New Roman" pitchFamily="18" charset="0"/>
                <a:cs typeface="Times New Roman" pitchFamily="18" charset="0"/>
              </a:rPr>
              <a:t>EE: WBC 19.12, </a:t>
            </a:r>
            <a:r>
              <a:rPr lang="it-IT" sz="1900" b="0" strike="noStrike" spc="-1" dirty="0" err="1">
                <a:solidFill>
                  <a:srgbClr val="000000"/>
                </a:solidFill>
                <a:latin typeface="Times New Roman" pitchFamily="18" charset="0"/>
                <a:cs typeface="Times New Roman" pitchFamily="18" charset="0"/>
              </a:rPr>
              <a:t>Hb</a:t>
            </a:r>
            <a:r>
              <a:rPr lang="it-IT" sz="1900" b="0" strike="noStrike" spc="-1" dirty="0">
                <a:solidFill>
                  <a:srgbClr val="000000"/>
                </a:solidFill>
                <a:latin typeface="Times New Roman" pitchFamily="18" charset="0"/>
                <a:cs typeface="Times New Roman" pitchFamily="18" charset="0"/>
              </a:rPr>
              <a:t> 10.8, PLT 293, INR 1.27, Crea 1.19, Urea 52, </a:t>
            </a:r>
            <a:r>
              <a:rPr lang="it-IT" sz="1900" b="0" strike="noStrike" spc="-1" dirty="0" err="1">
                <a:solidFill>
                  <a:srgbClr val="000000"/>
                </a:solidFill>
                <a:latin typeface="Times New Roman" pitchFamily="18" charset="0"/>
                <a:cs typeface="Times New Roman" pitchFamily="18" charset="0"/>
              </a:rPr>
              <a:t>Na</a:t>
            </a:r>
            <a:r>
              <a:rPr lang="it-IT" sz="1900" b="0" strike="noStrike" spc="-1" dirty="0">
                <a:solidFill>
                  <a:srgbClr val="000000"/>
                </a:solidFill>
                <a:latin typeface="Times New Roman" pitchFamily="18" charset="0"/>
                <a:cs typeface="Times New Roman" pitchFamily="18" charset="0"/>
              </a:rPr>
              <a:t>/K 130/3.7, </a:t>
            </a:r>
            <a:r>
              <a:rPr lang="it-IT" sz="1900" b="0" strike="noStrike" spc="-1" dirty="0" err="1">
                <a:solidFill>
                  <a:srgbClr val="000000"/>
                </a:solidFill>
                <a:latin typeface="Times New Roman" pitchFamily="18" charset="0"/>
                <a:cs typeface="Times New Roman" pitchFamily="18" charset="0"/>
              </a:rPr>
              <a:t>bil</a:t>
            </a:r>
            <a:r>
              <a:rPr lang="it-IT" sz="1900" b="0" strike="noStrike" spc="-1" dirty="0">
                <a:solidFill>
                  <a:srgbClr val="000000"/>
                </a:solidFill>
                <a:latin typeface="Times New Roman" pitchFamily="18" charset="0"/>
                <a:cs typeface="Times New Roman" pitchFamily="18" charset="0"/>
              </a:rPr>
              <a:t> tot/dir 0.7/0.3, AST/ALT 27/13, GGT/ALP 93/136, PCR 138, Amy/</a:t>
            </a:r>
            <a:r>
              <a:rPr lang="it-IT" sz="1900" b="0" strike="noStrike" spc="-1" dirty="0" err="1">
                <a:solidFill>
                  <a:srgbClr val="000000"/>
                </a:solidFill>
                <a:latin typeface="Times New Roman" pitchFamily="18" charset="0"/>
                <a:cs typeface="Times New Roman" pitchFamily="18" charset="0"/>
              </a:rPr>
              <a:t>Lip</a:t>
            </a:r>
            <a:r>
              <a:rPr lang="it-IT" sz="1900" b="0" strike="noStrike" spc="-1" dirty="0">
                <a:solidFill>
                  <a:srgbClr val="000000"/>
                </a:solidFill>
                <a:latin typeface="Times New Roman" pitchFamily="18" charset="0"/>
                <a:cs typeface="Times New Roman" pitchFamily="18" charset="0"/>
              </a:rPr>
              <a:t> 46/15.3, </a:t>
            </a:r>
            <a:r>
              <a:rPr lang="it-IT" sz="1900" b="0" strike="noStrike" spc="-1" dirty="0" err="1">
                <a:solidFill>
                  <a:srgbClr val="000000"/>
                </a:solidFill>
                <a:latin typeface="Times New Roman" pitchFamily="18" charset="0"/>
                <a:cs typeface="Times New Roman" pitchFamily="18" charset="0"/>
              </a:rPr>
              <a:t>Glu</a:t>
            </a:r>
            <a:r>
              <a:rPr lang="it-IT" sz="1900" b="0" strike="noStrike" spc="-1" dirty="0">
                <a:solidFill>
                  <a:srgbClr val="000000"/>
                </a:solidFill>
                <a:latin typeface="Times New Roman" pitchFamily="18" charset="0"/>
                <a:cs typeface="Times New Roman" pitchFamily="18" charset="0"/>
              </a:rPr>
              <a:t> 214,</a:t>
            </a:r>
            <a:r>
              <a:rPr lang="it-IT" sz="1900" b="0" strike="noStrike" spc="-1" dirty="0" err="1">
                <a:solidFill>
                  <a:srgbClr val="000000"/>
                </a:solidFill>
                <a:latin typeface="Times New Roman" pitchFamily="18" charset="0"/>
                <a:cs typeface="Times New Roman" pitchFamily="18" charset="0"/>
              </a:rPr>
              <a:t>TnI</a:t>
            </a:r>
            <a:r>
              <a:rPr lang="it-IT" sz="1900" b="0" strike="noStrike" spc="-1" dirty="0">
                <a:solidFill>
                  <a:srgbClr val="000000"/>
                </a:solidFill>
                <a:latin typeface="Times New Roman" pitchFamily="18" charset="0"/>
                <a:cs typeface="Times New Roman" pitchFamily="18" charset="0"/>
              </a:rPr>
              <a:t> </a:t>
            </a:r>
            <a:r>
              <a:rPr lang="it-IT" sz="1900" b="0" strike="noStrike" spc="-1" dirty="0" err="1">
                <a:solidFill>
                  <a:srgbClr val="000000"/>
                </a:solidFill>
                <a:latin typeface="Times New Roman" pitchFamily="18" charset="0"/>
                <a:cs typeface="Times New Roman" pitchFamily="18" charset="0"/>
              </a:rPr>
              <a:t>neg</a:t>
            </a:r>
            <a:r>
              <a:rPr lang="it-IT" sz="1900" b="0" strike="noStrike" spc="-1" dirty="0">
                <a:solidFill>
                  <a:srgbClr val="000000"/>
                </a:solidFill>
                <a:latin typeface="Times New Roman" pitchFamily="18" charset="0"/>
                <a:cs typeface="Times New Roman" pitchFamily="18" charset="0"/>
              </a:rPr>
              <a:t> (due punti)</a:t>
            </a:r>
            <a:endParaRPr lang="it-IT" sz="1900" b="0" strike="noStrike" spc="-1" dirty="0">
              <a:latin typeface="Times New Roman" pitchFamily="18" charset="0"/>
              <a:cs typeface="Times New Roman" pitchFamily="18" charset="0"/>
            </a:endParaRPr>
          </a:p>
          <a:p>
            <a:pPr>
              <a:lnSpc>
                <a:spcPct val="100000"/>
              </a:lnSpc>
            </a:pPr>
            <a:r>
              <a:rPr lang="it-IT" sz="1900" b="0" strike="noStrike" spc="-1" dirty="0">
                <a:solidFill>
                  <a:srgbClr val="000000"/>
                </a:solidFill>
                <a:latin typeface="Times New Roman" pitchFamily="18" charset="0"/>
                <a:cs typeface="Times New Roman" pitchFamily="18" charset="0"/>
              </a:rPr>
              <a:t>ECG: RS, BAV I</a:t>
            </a:r>
            <a:endParaRPr lang="it-IT" sz="1900" b="0" strike="noStrike" spc="-1" dirty="0">
              <a:latin typeface="Times New Roman" pitchFamily="18" charset="0"/>
              <a:cs typeface="Times New Roman" pitchFamily="18" charset="0"/>
            </a:endParaRPr>
          </a:p>
          <a:p>
            <a:pPr>
              <a:lnSpc>
                <a:spcPct val="100000"/>
              </a:lnSpc>
            </a:pPr>
            <a:r>
              <a:rPr lang="it-IT" sz="1900" b="0" strike="noStrike" spc="-1" dirty="0">
                <a:solidFill>
                  <a:srgbClr val="000000"/>
                </a:solidFill>
                <a:latin typeface="Times New Roman" pitchFamily="18" charset="0"/>
                <a:cs typeface="Times New Roman" pitchFamily="18" charset="0"/>
              </a:rPr>
              <a:t>EGA venoso: </a:t>
            </a:r>
            <a:r>
              <a:rPr lang="it-IT" sz="1900" b="0" strike="noStrike" spc="-1" dirty="0" err="1">
                <a:solidFill>
                  <a:srgbClr val="000000"/>
                </a:solidFill>
                <a:latin typeface="Times New Roman" pitchFamily="18" charset="0"/>
                <a:cs typeface="Times New Roman" pitchFamily="18" charset="0"/>
              </a:rPr>
              <a:t>lac</a:t>
            </a:r>
            <a:r>
              <a:rPr lang="it-IT" sz="1900" b="0" strike="noStrike" spc="-1" dirty="0">
                <a:solidFill>
                  <a:srgbClr val="000000"/>
                </a:solidFill>
                <a:latin typeface="Times New Roman" pitchFamily="18" charset="0"/>
                <a:cs typeface="Times New Roman" pitchFamily="18" charset="0"/>
              </a:rPr>
              <a:t> 4.8, </a:t>
            </a:r>
            <a:r>
              <a:rPr lang="it-IT" sz="1900" b="0" strike="noStrike" spc="-1" dirty="0" err="1">
                <a:solidFill>
                  <a:srgbClr val="000000"/>
                </a:solidFill>
                <a:latin typeface="Times New Roman" pitchFamily="18" charset="0"/>
                <a:cs typeface="Times New Roman" pitchFamily="18" charset="0"/>
              </a:rPr>
              <a:t>Hb</a:t>
            </a:r>
            <a:r>
              <a:rPr lang="it-IT" sz="1900" b="0" strike="noStrike" spc="-1" dirty="0">
                <a:solidFill>
                  <a:srgbClr val="000000"/>
                </a:solidFill>
                <a:latin typeface="Times New Roman" pitchFamily="18" charset="0"/>
                <a:cs typeface="Times New Roman" pitchFamily="18" charset="0"/>
              </a:rPr>
              <a:t> 11</a:t>
            </a:r>
            <a:endParaRPr lang="it-IT" sz="1900" b="0" strike="noStrike" spc="-1" dirty="0">
              <a:latin typeface="Times New Roman" pitchFamily="18" charset="0"/>
              <a:cs typeface="Times New Roman" pitchFamily="18" charset="0"/>
            </a:endParaRPr>
          </a:p>
          <a:p>
            <a:pPr>
              <a:lnSpc>
                <a:spcPct val="100000"/>
              </a:lnSpc>
            </a:pPr>
            <a:r>
              <a:rPr lang="it-IT" sz="1900" b="0" strike="noStrike" spc="-1" dirty="0">
                <a:solidFill>
                  <a:srgbClr val="000000"/>
                </a:solidFill>
                <a:latin typeface="Times New Roman" pitchFamily="18" charset="0"/>
                <a:cs typeface="Times New Roman" pitchFamily="18" charset="0"/>
              </a:rPr>
              <a:t>EO: addome disteso, dolente e dolorabile in ipocondrio </a:t>
            </a:r>
            <a:r>
              <a:rPr lang="it-IT" sz="1900" b="0" strike="noStrike" spc="-1" dirty="0" err="1">
                <a:solidFill>
                  <a:srgbClr val="000000"/>
                </a:solidFill>
                <a:latin typeface="Times New Roman" pitchFamily="18" charset="0"/>
                <a:cs typeface="Times New Roman" pitchFamily="18" charset="0"/>
              </a:rPr>
              <a:t>dx</a:t>
            </a:r>
            <a:r>
              <a:rPr lang="it-IT" sz="1900" b="0" strike="noStrike" spc="-1" dirty="0">
                <a:solidFill>
                  <a:srgbClr val="000000"/>
                </a:solidFill>
                <a:latin typeface="Times New Roman" pitchFamily="18" charset="0"/>
                <a:cs typeface="Times New Roman" pitchFamily="18" charset="0"/>
              </a:rPr>
              <a:t>, peristalsi presente, non </a:t>
            </a:r>
            <a:r>
              <a:rPr lang="it-IT" sz="1900" b="0" strike="noStrike" spc="-1" dirty="0" err="1">
                <a:solidFill>
                  <a:srgbClr val="000000"/>
                </a:solidFill>
                <a:latin typeface="Times New Roman" pitchFamily="18" charset="0"/>
                <a:cs typeface="Times New Roman" pitchFamily="18" charset="0"/>
              </a:rPr>
              <a:t>peritonismo</a:t>
            </a:r>
            <a:endParaRPr lang="it-IT" sz="1900" b="0" strike="noStrike" spc="-1" dirty="0">
              <a:latin typeface="Times New Roman" pitchFamily="18" charset="0"/>
              <a:cs typeface="Times New Roman" pitchFamily="18" charset="0"/>
            </a:endParaRPr>
          </a:p>
          <a:p>
            <a:pPr>
              <a:lnSpc>
                <a:spcPct val="100000"/>
              </a:lnSpc>
            </a:pPr>
            <a:r>
              <a:rPr lang="it-IT" sz="1900" b="0" strike="noStrike" spc="-1" dirty="0" err="1">
                <a:solidFill>
                  <a:srgbClr val="000000"/>
                </a:solidFill>
                <a:latin typeface="Times New Roman" pitchFamily="18" charset="0"/>
                <a:cs typeface="Times New Roman" pitchFamily="18" charset="0"/>
              </a:rPr>
              <a:t>Ecoscopia</a:t>
            </a:r>
            <a:r>
              <a:rPr lang="it-IT" sz="1900" b="0" strike="noStrike" spc="-1" dirty="0">
                <a:solidFill>
                  <a:srgbClr val="000000"/>
                </a:solidFill>
                <a:latin typeface="Times New Roman" pitchFamily="18" charset="0"/>
                <a:cs typeface="Times New Roman" pitchFamily="18" charset="0"/>
              </a:rPr>
              <a:t>: colecisti ingrandita, cono d'ombra in </a:t>
            </a:r>
            <a:r>
              <a:rPr lang="it-IT" sz="1900" b="0" strike="noStrike" spc="-1" dirty="0" err="1">
                <a:solidFill>
                  <a:srgbClr val="000000"/>
                </a:solidFill>
                <a:latin typeface="Times New Roman" pitchFamily="18" charset="0"/>
                <a:cs typeface="Times New Roman" pitchFamily="18" charset="0"/>
              </a:rPr>
              <a:t>prossimita</a:t>
            </a:r>
            <a:r>
              <a:rPr lang="it-IT" sz="1900" b="0" strike="noStrike" spc="-1" dirty="0">
                <a:solidFill>
                  <a:srgbClr val="000000"/>
                </a:solidFill>
                <a:latin typeface="Times New Roman" pitchFamily="18" charset="0"/>
                <a:cs typeface="Times New Roman" pitchFamily="18" charset="0"/>
              </a:rPr>
              <a:t> dell'</a:t>
            </a:r>
            <a:r>
              <a:rPr lang="it-IT" sz="1900" b="0" strike="noStrike" spc="-1" dirty="0" err="1">
                <a:solidFill>
                  <a:srgbClr val="000000"/>
                </a:solidFill>
                <a:latin typeface="Times New Roman" pitchFamily="18" charset="0"/>
                <a:cs typeface="Times New Roman" pitchFamily="18" charset="0"/>
              </a:rPr>
              <a:t>infundibolo</a:t>
            </a:r>
            <a:r>
              <a:rPr lang="it-IT" sz="1900" b="0" strike="noStrike" spc="-1" dirty="0">
                <a:solidFill>
                  <a:srgbClr val="000000"/>
                </a:solidFill>
                <a:latin typeface="Times New Roman" pitchFamily="18" charset="0"/>
                <a:cs typeface="Times New Roman" pitchFamily="18" charset="0"/>
              </a:rPr>
              <a:t>, non versamento libero addominale, non idronefrosi</a:t>
            </a:r>
            <a:endParaRPr lang="it-IT" sz="1900" b="0" strike="noStrike" spc="-1" dirty="0">
              <a:latin typeface="Times New Roman" pitchFamily="18" charset="0"/>
              <a:cs typeface="Times New Roman" pitchFamily="18" charset="0"/>
            </a:endParaRPr>
          </a:p>
        </p:txBody>
      </p:sp>
      <p:sp>
        <p:nvSpPr>
          <p:cNvPr id="134"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2"/>
          <p:cNvSpPr/>
          <p:nvPr/>
        </p:nvSpPr>
        <p:spPr>
          <a:xfrm>
            <a:off x="383760" y="620688"/>
            <a:ext cx="11808360" cy="618485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2200" spc="-1" dirty="0" smtClean="0">
                <a:solidFill>
                  <a:srgbClr val="000000"/>
                </a:solidFill>
                <a:latin typeface="Times New Roman" pitchFamily="18" charset="0"/>
                <a:cs typeface="Times New Roman" pitchFamily="18" charset="0"/>
              </a:rPr>
              <a:t>R</a:t>
            </a:r>
            <a:r>
              <a:rPr lang="it-IT" sz="2200" b="0" strike="noStrike" spc="-1" dirty="0" smtClean="0">
                <a:solidFill>
                  <a:srgbClr val="000000"/>
                </a:solidFill>
                <a:latin typeface="Times New Roman" pitchFamily="18" charset="0"/>
                <a:cs typeface="Times New Roman" pitchFamily="18" charset="0"/>
              </a:rPr>
              <a:t>ichiesta </a:t>
            </a:r>
            <a:r>
              <a:rPr lang="it-IT" sz="2200" b="0" strike="noStrike" spc="-1" dirty="0">
                <a:solidFill>
                  <a:srgbClr val="000000"/>
                </a:solidFill>
                <a:latin typeface="Times New Roman" pitchFamily="18" charset="0"/>
                <a:cs typeface="Times New Roman" pitchFamily="18" charset="0"/>
              </a:rPr>
              <a:t>ecografia </a:t>
            </a:r>
            <a:r>
              <a:rPr lang="it-IT" sz="2200" b="0" strike="noStrike" spc="-1" dirty="0" smtClean="0">
                <a:solidFill>
                  <a:srgbClr val="000000"/>
                </a:solidFill>
                <a:latin typeface="Times New Roman" pitchFamily="18" charset="0"/>
                <a:cs typeface="Times New Roman" pitchFamily="18" charset="0"/>
              </a:rPr>
              <a:t>formale dell’addome</a:t>
            </a:r>
            <a:r>
              <a:rPr lang="it-IT" sz="2200" b="0" strike="noStrike" spc="-1" dirty="0">
                <a:solidFill>
                  <a:srgbClr val="000000"/>
                </a:solidFill>
                <a:latin typeface="Times New Roman" pitchFamily="18" charset="0"/>
                <a:cs typeface="Times New Roman" pitchFamily="18" charset="0"/>
              </a:rPr>
              <a:t>: “</a:t>
            </a:r>
            <a:r>
              <a:rPr lang="it-IT" sz="2200" b="0" strike="noStrike" spc="-1" dirty="0" err="1">
                <a:solidFill>
                  <a:srgbClr val="000000"/>
                </a:solidFill>
                <a:latin typeface="Times New Roman" pitchFamily="18" charset="0"/>
                <a:cs typeface="Times New Roman" pitchFamily="18" charset="0"/>
              </a:rPr>
              <a:t>idrope</a:t>
            </a:r>
            <a:r>
              <a:rPr lang="it-IT" sz="2200" b="0" strike="noStrike" spc="-1" dirty="0">
                <a:solidFill>
                  <a:srgbClr val="000000"/>
                </a:solidFill>
                <a:latin typeface="Times New Roman" pitchFamily="18" charset="0"/>
                <a:cs typeface="Times New Roman" pitchFamily="18" charset="0"/>
              </a:rPr>
              <a:t> della colecisti con </a:t>
            </a:r>
            <a:r>
              <a:rPr lang="it-IT" sz="2200" b="0" strike="noStrike" spc="-1" dirty="0" err="1">
                <a:solidFill>
                  <a:srgbClr val="000000"/>
                </a:solidFill>
                <a:latin typeface="Times New Roman" pitchFamily="18" charset="0"/>
                <a:cs typeface="Times New Roman" pitchFamily="18" charset="0"/>
              </a:rPr>
              <a:t>microcalcolosi</a:t>
            </a:r>
            <a:r>
              <a:rPr lang="it-IT" sz="2200" b="0" strike="noStrike" spc="-1" dirty="0">
                <a:solidFill>
                  <a:srgbClr val="000000"/>
                </a:solidFill>
                <a:latin typeface="Times New Roman" pitchFamily="18" charset="0"/>
                <a:cs typeface="Times New Roman" pitchFamily="18" charset="0"/>
              </a:rPr>
              <a:t> </a:t>
            </a:r>
            <a:r>
              <a:rPr lang="it-IT" sz="2200" b="0" strike="noStrike" spc="-1" dirty="0" err="1">
                <a:solidFill>
                  <a:srgbClr val="000000"/>
                </a:solidFill>
                <a:latin typeface="Times New Roman" pitchFamily="18" charset="0"/>
                <a:cs typeface="Times New Roman" pitchFamily="18" charset="0"/>
              </a:rPr>
              <a:t>intraluminale</a:t>
            </a:r>
            <a:r>
              <a:rPr lang="it-IT" sz="2200" b="0" strike="noStrike" spc="-1" dirty="0">
                <a:solidFill>
                  <a:srgbClr val="000000"/>
                </a:solidFill>
                <a:latin typeface="Times New Roman" pitchFamily="18" charset="0"/>
                <a:cs typeface="Times New Roman" pitchFamily="18" charset="0"/>
              </a:rPr>
              <a:t> multipla, senza ispessimento delle pareti o dilatazione delle </a:t>
            </a:r>
            <a:r>
              <a:rPr lang="it-IT" sz="2200" b="0" strike="noStrike" spc="-1" dirty="0" err="1">
                <a:solidFill>
                  <a:srgbClr val="000000"/>
                </a:solidFill>
                <a:latin typeface="Times New Roman" pitchFamily="18" charset="0"/>
                <a:cs typeface="Times New Roman" pitchFamily="18" charset="0"/>
              </a:rPr>
              <a:t>VB</a:t>
            </a:r>
            <a:r>
              <a:rPr lang="it-IT" sz="2200" b="0" strike="noStrike" spc="-1" dirty="0">
                <a:solidFill>
                  <a:srgbClr val="000000"/>
                </a:solidFill>
                <a:latin typeface="Times New Roman" pitchFamily="18" charset="0"/>
                <a:cs typeface="Times New Roman" pitchFamily="18" charset="0"/>
              </a:rPr>
              <a:t>. Non evidenza di versamento libero </a:t>
            </a:r>
            <a:r>
              <a:rPr lang="it-IT" sz="2200" b="0" strike="noStrike" spc="-1" dirty="0" smtClean="0">
                <a:solidFill>
                  <a:srgbClr val="000000"/>
                </a:solidFill>
                <a:latin typeface="Times New Roman" pitchFamily="18" charset="0"/>
                <a:cs typeface="Times New Roman" pitchFamily="18" charset="0"/>
              </a:rPr>
              <a:t>addominale</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Richiesta </a:t>
            </a:r>
            <a:r>
              <a:rPr lang="it-IT" sz="2200" b="0" u="sng" strike="noStrike" spc="-1" dirty="0">
                <a:solidFill>
                  <a:srgbClr val="000000"/>
                </a:solidFill>
                <a:latin typeface="Times New Roman" pitchFamily="18" charset="0"/>
                <a:cs typeface="Times New Roman" pitchFamily="18" charset="0"/>
              </a:rPr>
              <a:t>valutazione chirurgica</a:t>
            </a:r>
            <a:r>
              <a:rPr lang="it-IT" sz="2200" b="0" strike="noStrike" spc="-1" dirty="0">
                <a:solidFill>
                  <a:srgbClr val="000000"/>
                </a:solidFill>
                <a:latin typeface="Times New Roman" pitchFamily="18" charset="0"/>
                <a:cs typeface="Times New Roman" pitchFamily="18" charset="0"/>
              </a:rPr>
              <a:t>: </a:t>
            </a:r>
            <a:endParaRPr lang="it-IT" sz="2200" b="0" strike="noStrike" spc="-1" dirty="0" smtClean="0">
              <a:solidFill>
                <a:srgbClr val="000000"/>
              </a:solidFill>
              <a:latin typeface="Times New Roman" pitchFamily="18" charset="0"/>
              <a:cs typeface="Times New Roman" pitchFamily="18" charset="0"/>
            </a:endParaRPr>
          </a:p>
          <a:p>
            <a:pPr>
              <a:lnSpc>
                <a:spcPct val="100000"/>
              </a:lnSpc>
            </a:pPr>
            <a:endParaRPr lang="it-IT" sz="2200" b="0" strike="noStrike" spc="-1" dirty="0" smtClean="0">
              <a:solidFill>
                <a:srgbClr val="000000"/>
              </a:solidFill>
              <a:latin typeface="Times New Roman" pitchFamily="18" charset="0"/>
              <a:cs typeface="Times New Roman" pitchFamily="18" charset="0"/>
            </a:endParaRPr>
          </a:p>
          <a:p>
            <a:pPr>
              <a:lnSpc>
                <a:spcPct val="100000"/>
              </a:lnSpc>
            </a:pPr>
            <a:r>
              <a:rPr lang="it-IT" sz="2200" b="0" strike="noStrike" spc="-1" dirty="0" smtClean="0">
                <a:solidFill>
                  <a:srgbClr val="000000"/>
                </a:solidFill>
                <a:latin typeface="Times New Roman" pitchFamily="18" charset="0"/>
                <a:cs typeface="Times New Roman" pitchFamily="18" charset="0"/>
              </a:rPr>
              <a:t>“</a:t>
            </a:r>
            <a:r>
              <a:rPr lang="it-IT" sz="2200" b="0" u="sng" strike="noStrike" spc="-1" dirty="0">
                <a:solidFill>
                  <a:srgbClr val="000000"/>
                </a:solidFill>
                <a:latin typeface="Times New Roman" pitchFamily="18" charset="0"/>
                <a:cs typeface="Times New Roman" pitchFamily="18" charset="0"/>
              </a:rPr>
              <a:t>Paziente </a:t>
            </a:r>
            <a:r>
              <a:rPr lang="it-IT" sz="2200" b="0" u="sng" strike="noStrike" spc="-1" dirty="0" smtClean="0">
                <a:solidFill>
                  <a:srgbClr val="000000"/>
                </a:solidFill>
                <a:latin typeface="Times New Roman" pitchFamily="18" charset="0"/>
                <a:cs typeface="Times New Roman" pitchFamily="18" charset="0"/>
              </a:rPr>
              <a:t>noto</a:t>
            </a:r>
            <a:r>
              <a:rPr lang="it-IT" sz="2200" b="0" strike="noStrike" spc="-1" dirty="0" smtClean="0">
                <a:solidFill>
                  <a:srgbClr val="000000"/>
                </a:solidFill>
                <a:latin typeface="Times New Roman" pitchFamily="18" charset="0"/>
                <a:cs typeface="Times New Roman" pitchFamily="18" charset="0"/>
              </a:rPr>
              <a:t>, </a:t>
            </a:r>
            <a:r>
              <a:rPr lang="it-IT" sz="2200" b="0" strike="noStrike" spc="-1" dirty="0">
                <a:solidFill>
                  <a:srgbClr val="000000"/>
                </a:solidFill>
                <a:latin typeface="Times New Roman" pitchFamily="18" charset="0"/>
                <a:cs typeface="Times New Roman" pitchFamily="18" charset="0"/>
              </a:rPr>
              <a:t>in attesa di intervento di colecistectomia per colelitiasi sintomatica. Quest'oggi episodio sincopale con possibile </a:t>
            </a:r>
            <a:r>
              <a:rPr lang="it-IT" sz="2200" b="0" strike="noStrike" spc="-1" dirty="0" err="1">
                <a:solidFill>
                  <a:srgbClr val="000000"/>
                </a:solidFill>
                <a:latin typeface="Times New Roman" pitchFamily="18" charset="0"/>
                <a:cs typeface="Times New Roman" pitchFamily="18" charset="0"/>
              </a:rPr>
              <a:t>pdc</a:t>
            </a:r>
            <a:r>
              <a:rPr lang="it-IT" sz="2200" b="0" strike="noStrike" spc="-1" dirty="0">
                <a:solidFill>
                  <a:srgbClr val="000000"/>
                </a:solidFill>
                <a:latin typeface="Times New Roman" pitchFamily="18" charset="0"/>
                <a:cs typeface="Times New Roman" pitchFamily="18" charset="0"/>
              </a:rPr>
              <a:t> e dolore addominale.</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EO: addome piano trattabile, dolente diffusamente ai quadranti superiori con irradiazione</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dorsale, lievemente dolorabile alla palpazione nei quadranti superiori, Murphy negativo.</a:t>
            </a:r>
            <a:endParaRPr lang="it-IT" sz="2200" b="0" strike="noStrike" spc="-1" dirty="0">
              <a:latin typeface="Times New Roman" pitchFamily="18" charset="0"/>
              <a:cs typeface="Times New Roman" pitchFamily="18" charset="0"/>
            </a:endParaRPr>
          </a:p>
          <a:p>
            <a:pPr>
              <a:lnSpc>
                <a:spcPct val="100000"/>
              </a:lnSpc>
            </a:pPr>
            <a:r>
              <a:rPr lang="it-IT" sz="2200" b="0" u="sng" strike="noStrike" spc="-1" dirty="0">
                <a:solidFill>
                  <a:srgbClr val="000000"/>
                </a:solidFill>
                <a:latin typeface="Times New Roman" pitchFamily="18" charset="0"/>
                <a:cs typeface="Times New Roman" pitchFamily="18" charset="0"/>
              </a:rPr>
              <a:t>Condizioni generali e di coscienza nettamente peggiorate </a:t>
            </a:r>
            <a:r>
              <a:rPr lang="it-IT" sz="2200" b="0" strike="noStrike" spc="-1" dirty="0">
                <a:solidFill>
                  <a:srgbClr val="000000"/>
                </a:solidFill>
                <a:latin typeface="Times New Roman" pitchFamily="18" charset="0"/>
                <a:cs typeface="Times New Roman" pitchFamily="18" charset="0"/>
              </a:rPr>
              <a:t>dal controllo di circa un mese </a:t>
            </a:r>
            <a:r>
              <a:rPr lang="it-IT" sz="2200" b="0" strike="noStrike" spc="-1" dirty="0" smtClean="0">
                <a:solidFill>
                  <a:srgbClr val="000000"/>
                </a:solidFill>
                <a:latin typeface="Times New Roman" pitchFamily="18" charset="0"/>
                <a:cs typeface="Times New Roman" pitchFamily="18" charset="0"/>
              </a:rPr>
              <a:t>fa. </a:t>
            </a:r>
            <a:r>
              <a:rPr lang="it-IT" sz="2200" b="0" strike="noStrike" spc="-1" dirty="0" err="1" smtClean="0">
                <a:solidFill>
                  <a:srgbClr val="000000"/>
                </a:solidFill>
                <a:latin typeface="Times New Roman" pitchFamily="18" charset="0"/>
                <a:cs typeface="Times New Roman" pitchFamily="18" charset="0"/>
              </a:rPr>
              <a:t>Ematochimici</a:t>
            </a:r>
            <a:r>
              <a:rPr lang="it-IT" sz="2200" b="0" strike="noStrike" spc="-1" dirty="0" smtClean="0">
                <a:solidFill>
                  <a:srgbClr val="000000"/>
                </a:solidFill>
                <a:latin typeface="Times New Roman" pitchFamily="18" charset="0"/>
                <a:cs typeface="Times New Roman" pitchFamily="18" charset="0"/>
              </a:rPr>
              <a:t> </a:t>
            </a:r>
            <a:r>
              <a:rPr lang="it-IT" sz="2200" b="0" strike="noStrike" spc="-1" dirty="0">
                <a:solidFill>
                  <a:srgbClr val="000000"/>
                </a:solidFill>
                <a:latin typeface="Times New Roman" pitchFamily="18" charset="0"/>
                <a:cs typeface="Times New Roman" pitchFamily="18" charset="0"/>
              </a:rPr>
              <a:t>incremento indici di flogosi, non di </a:t>
            </a:r>
            <a:r>
              <a:rPr lang="it-IT" sz="2200" b="0" strike="noStrike" spc="-1" dirty="0" err="1">
                <a:solidFill>
                  <a:srgbClr val="000000"/>
                </a:solidFill>
                <a:latin typeface="Times New Roman" pitchFamily="18" charset="0"/>
                <a:cs typeface="Times New Roman" pitchFamily="18" charset="0"/>
              </a:rPr>
              <a:t>citolisi</a:t>
            </a:r>
            <a:r>
              <a:rPr lang="it-IT" sz="2200" b="0" strike="noStrike" spc="-1" dirty="0">
                <a:solidFill>
                  <a:srgbClr val="000000"/>
                </a:solidFill>
                <a:latin typeface="Times New Roman" pitchFamily="18" charset="0"/>
                <a:cs typeface="Times New Roman" pitchFamily="18" charset="0"/>
              </a:rPr>
              <a:t> o </a:t>
            </a:r>
            <a:r>
              <a:rPr lang="it-IT" sz="2200" b="0" strike="noStrike" spc="-1" dirty="0" smtClean="0">
                <a:solidFill>
                  <a:srgbClr val="000000"/>
                </a:solidFill>
                <a:latin typeface="Times New Roman" pitchFamily="18" charset="0"/>
                <a:cs typeface="Times New Roman" pitchFamily="18" charset="0"/>
              </a:rPr>
              <a:t>colestasi.</a:t>
            </a:r>
            <a:r>
              <a:rPr lang="it-IT" sz="2200" spc="-1" dirty="0" smtClean="0">
                <a:latin typeface="Times New Roman" pitchFamily="18" charset="0"/>
                <a:cs typeface="Times New Roman" pitchFamily="18" charset="0"/>
              </a:rPr>
              <a:t> </a:t>
            </a:r>
            <a:r>
              <a:rPr lang="it-IT" sz="2200" b="0" strike="noStrike" spc="-1" dirty="0" smtClean="0">
                <a:solidFill>
                  <a:srgbClr val="000000"/>
                </a:solidFill>
                <a:latin typeface="Times New Roman" pitchFamily="18" charset="0"/>
                <a:cs typeface="Times New Roman" pitchFamily="18" charset="0"/>
              </a:rPr>
              <a:t>[...]</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Il dolore non è tipico di colica epatica in accordo col quadro ecografico, farebbe sospettare una</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pancreatite pur in assenza di incremento enzimi.</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Si inizia terapia antibiotica. […] </a:t>
            </a:r>
            <a:r>
              <a:rPr lang="it-IT" sz="2200" b="0" u="sng" strike="noStrike" spc="-1" dirty="0">
                <a:solidFill>
                  <a:srgbClr val="000000"/>
                </a:solidFill>
                <a:latin typeface="Times New Roman" pitchFamily="18" charset="0"/>
                <a:cs typeface="Times New Roman" pitchFamily="18" charset="0"/>
              </a:rPr>
              <a:t>Date le scadenti condizioni generali, l'assenza di un chiaro quadro di colecistite acuta NON si pone indicazione ad intervento chirurgico urgente</a:t>
            </a:r>
            <a:r>
              <a:rPr lang="it-IT" sz="2200" b="0" strike="noStrike" spc="-1" dirty="0" smtClean="0">
                <a:solidFill>
                  <a:srgbClr val="000000"/>
                </a:solidFill>
                <a:latin typeface="Times New Roman" pitchFamily="18" charset="0"/>
                <a:cs typeface="Times New Roman" pitchFamily="18" charset="0"/>
              </a:rPr>
              <a:t>”</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Ricoverato in Medicina Interna per proseguire le cure del </a:t>
            </a:r>
            <a:r>
              <a:rPr lang="it-IT" sz="2200" b="0" strike="noStrike" spc="-1" dirty="0" smtClean="0">
                <a:solidFill>
                  <a:srgbClr val="000000"/>
                </a:solidFill>
                <a:latin typeface="Times New Roman" pitchFamily="18" charset="0"/>
                <a:cs typeface="Times New Roman" pitchFamily="18" charset="0"/>
              </a:rPr>
              <a:t>caso </a:t>
            </a:r>
            <a:endParaRPr lang="it-IT" sz="2200" b="0" strike="noStrike" spc="-1" dirty="0">
              <a:latin typeface="Times New Roman" pitchFamily="18" charset="0"/>
              <a:cs typeface="Times New Roman" pitchFamily="18" charset="0"/>
            </a:endParaRPr>
          </a:p>
        </p:txBody>
      </p:sp>
      <p:sp>
        <p:nvSpPr>
          <p:cNvPr id="137"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2"/>
          <p:cNvSpPr/>
          <p:nvPr/>
        </p:nvSpPr>
        <p:spPr>
          <a:xfrm>
            <a:off x="383400" y="906120"/>
            <a:ext cx="11808360" cy="56308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400" b="0" strike="noStrike" spc="-1" dirty="0">
                <a:solidFill>
                  <a:srgbClr val="000000"/>
                </a:solidFill>
                <a:latin typeface="Times New Roman" pitchFamily="18" charset="0"/>
                <a:cs typeface="Times New Roman" pitchFamily="18" charset="0"/>
              </a:rPr>
              <a:t>Decorso in Medicina</a:t>
            </a:r>
            <a:r>
              <a:rPr lang="it-IT" sz="2400" b="0" strike="noStrike" spc="-1" dirty="0" smtClean="0">
                <a:solidFill>
                  <a:srgbClr val="000000"/>
                </a:solidFill>
                <a:latin typeface="Times New Roman" pitchFamily="18" charset="0"/>
                <a:cs typeface="Times New Roman" pitchFamily="18" charset="0"/>
              </a:rPr>
              <a:t>:</a:t>
            </a:r>
          </a:p>
          <a:p>
            <a:pPr>
              <a:lnSpc>
                <a:spcPct val="100000"/>
              </a:lnSpc>
            </a:pPr>
            <a:endParaRPr lang="it-IT" sz="2400" b="0" strike="noStrike" spc="-1" dirty="0">
              <a:latin typeface="Times New Roman" pitchFamily="18" charset="0"/>
              <a:cs typeface="Times New Roman" pitchFamily="18" charset="0"/>
            </a:endParaRPr>
          </a:p>
          <a:p>
            <a:pPr indent="-216000">
              <a:lnSpc>
                <a:spcPct val="100000"/>
              </a:lnSpc>
              <a:buClr>
                <a:srgbClr val="000000"/>
              </a:buClr>
              <a:buFont typeface="StarSymbol"/>
              <a:buChar char="-"/>
            </a:pPr>
            <a:r>
              <a:rPr lang="it-IT" sz="2400" b="0" strike="noStrike" spc="-1" dirty="0">
                <a:solidFill>
                  <a:srgbClr val="000000"/>
                </a:solidFill>
                <a:latin typeface="Times New Roman" pitchFamily="18" charset="0"/>
                <a:cs typeface="Times New Roman" pitchFamily="18" charset="0"/>
              </a:rPr>
              <a:t>“Nel sospetto di stato settico a partenza addominale avviata ATB empirico con </a:t>
            </a:r>
            <a:r>
              <a:rPr lang="it-IT" sz="2400" b="0" strike="noStrike" spc="-1" dirty="0" err="1">
                <a:solidFill>
                  <a:srgbClr val="000000"/>
                </a:solidFill>
                <a:latin typeface="Times New Roman" pitchFamily="18" charset="0"/>
                <a:cs typeface="Times New Roman" pitchFamily="18" charset="0"/>
              </a:rPr>
              <a:t>Amoxicillina</a:t>
            </a:r>
            <a:r>
              <a:rPr lang="it-IT" sz="2400" b="0" strike="noStrike" spc="-1" dirty="0">
                <a:solidFill>
                  <a:srgbClr val="000000"/>
                </a:solidFill>
                <a:latin typeface="Times New Roman" pitchFamily="18" charset="0"/>
                <a:cs typeface="Times New Roman" pitchFamily="18" charset="0"/>
              </a:rPr>
              <a:t>/</a:t>
            </a:r>
            <a:r>
              <a:rPr lang="it-IT" sz="2400" b="0" strike="noStrike" spc="-1" dirty="0" err="1">
                <a:solidFill>
                  <a:srgbClr val="000000"/>
                </a:solidFill>
                <a:latin typeface="Times New Roman" pitchFamily="18" charset="0"/>
                <a:cs typeface="Times New Roman" pitchFamily="18" charset="0"/>
              </a:rPr>
              <a:t>ac.clavulanico</a:t>
            </a:r>
            <a:r>
              <a:rPr lang="it-IT" sz="2400" b="0" strike="noStrike" spc="-1" dirty="0">
                <a:solidFill>
                  <a:srgbClr val="000000"/>
                </a:solidFill>
                <a:latin typeface="Times New Roman" pitchFamily="18" charset="0"/>
                <a:cs typeface="Times New Roman" pitchFamily="18" charset="0"/>
              </a:rPr>
              <a:t>, digiuno ed avvio di NPT</a:t>
            </a: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a:lnSpc>
                <a:spcPct val="100000"/>
              </a:lnSpc>
            </a:pPr>
            <a:r>
              <a:rPr lang="it-IT" sz="2400" b="0" strike="noStrike" spc="-1" dirty="0">
                <a:solidFill>
                  <a:srgbClr val="000000"/>
                </a:solidFill>
                <a:latin typeface="Times New Roman" pitchFamily="18" charset="0"/>
                <a:cs typeface="Times New Roman" pitchFamily="18" charset="0"/>
              </a:rPr>
              <a:t>- Rapido peggioramento con rialzo degli indici di flogosi (PCT fino a 154), incremento degli</a:t>
            </a:r>
            <a:endParaRPr lang="it-IT" sz="2400" b="0" strike="noStrike" spc="-1" dirty="0">
              <a:latin typeface="Times New Roman" pitchFamily="18" charset="0"/>
              <a:cs typeface="Times New Roman" pitchFamily="18" charset="0"/>
            </a:endParaRPr>
          </a:p>
          <a:p>
            <a:pPr>
              <a:lnSpc>
                <a:spcPct val="100000"/>
              </a:lnSpc>
            </a:pPr>
            <a:r>
              <a:rPr lang="it-IT" sz="2400" b="0" strike="noStrike" spc="-1" dirty="0">
                <a:solidFill>
                  <a:srgbClr val="000000"/>
                </a:solidFill>
                <a:latin typeface="Times New Roman" pitchFamily="18" charset="0"/>
                <a:cs typeface="Times New Roman" pitchFamily="18" charset="0"/>
              </a:rPr>
              <a:t>indici di </a:t>
            </a:r>
            <a:r>
              <a:rPr lang="it-IT" sz="2400" b="0" strike="noStrike" spc="-1" dirty="0" err="1">
                <a:solidFill>
                  <a:srgbClr val="000000"/>
                </a:solidFill>
                <a:latin typeface="Times New Roman" pitchFamily="18" charset="0"/>
                <a:cs typeface="Times New Roman" pitchFamily="18" charset="0"/>
              </a:rPr>
              <a:t>citolisi</a:t>
            </a:r>
            <a:r>
              <a:rPr lang="it-IT" sz="2400" b="0" strike="noStrike" spc="-1" dirty="0">
                <a:solidFill>
                  <a:srgbClr val="000000"/>
                </a:solidFill>
                <a:latin typeface="Times New Roman" pitchFamily="18" charset="0"/>
                <a:cs typeface="Times New Roman" pitchFamily="18" charset="0"/>
              </a:rPr>
              <a:t> epatica e colestasi con episodi di brivido scuotente, iniziale compromissione</a:t>
            </a:r>
            <a:endParaRPr lang="it-IT" sz="2400" b="0" strike="noStrike" spc="-1" dirty="0">
              <a:latin typeface="Times New Roman" pitchFamily="18" charset="0"/>
              <a:cs typeface="Times New Roman" pitchFamily="18" charset="0"/>
            </a:endParaRPr>
          </a:p>
          <a:p>
            <a:pPr>
              <a:lnSpc>
                <a:spcPct val="100000"/>
              </a:lnSpc>
            </a:pPr>
            <a:r>
              <a:rPr lang="it-IT" sz="2400" b="0" strike="noStrike" spc="-1" dirty="0">
                <a:solidFill>
                  <a:srgbClr val="000000"/>
                </a:solidFill>
                <a:latin typeface="Times New Roman" pitchFamily="18" charset="0"/>
                <a:cs typeface="Times New Roman" pitchFamily="18" charset="0"/>
              </a:rPr>
              <a:t>emodinamica </a:t>
            </a:r>
            <a:r>
              <a:rPr lang="it-IT" sz="2400" b="0" strike="noStrike" spc="-1" dirty="0" err="1" smtClean="0">
                <a:solidFill>
                  <a:srgbClr val="000000"/>
                </a:solidFill>
                <a:latin typeface="Times New Roman" pitchFamily="18" charset="0"/>
                <a:cs typeface="Times New Roman" pitchFamily="18" charset="0"/>
              </a:rPr>
              <a:t>responsiva</a:t>
            </a:r>
            <a:r>
              <a:rPr lang="it-IT" sz="2400" b="0" strike="noStrike" spc="-1" dirty="0" smtClean="0">
                <a:solidFill>
                  <a:srgbClr val="000000"/>
                </a:solidFill>
                <a:latin typeface="Times New Roman" pitchFamily="18" charset="0"/>
                <a:cs typeface="Times New Roman" pitchFamily="18" charset="0"/>
              </a:rPr>
              <a:t> </a:t>
            </a:r>
            <a:r>
              <a:rPr lang="it-IT" sz="2400" b="0" strike="noStrike" spc="-1" dirty="0">
                <a:solidFill>
                  <a:srgbClr val="000000"/>
                </a:solidFill>
                <a:latin typeface="Times New Roman" pitchFamily="18" charset="0"/>
                <a:cs typeface="Times New Roman" pitchFamily="18" charset="0"/>
              </a:rPr>
              <a:t>a riempimento con cristalloidi</a:t>
            </a: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indent="-216000">
              <a:lnSpc>
                <a:spcPct val="100000"/>
              </a:lnSpc>
              <a:buClr>
                <a:srgbClr val="000000"/>
              </a:buClr>
              <a:buFont typeface="StarSymbol"/>
              <a:buChar char="-"/>
            </a:pPr>
            <a:r>
              <a:rPr lang="it-IT" sz="2400" b="0" strike="noStrike" spc="-1" dirty="0">
                <a:solidFill>
                  <a:srgbClr val="000000"/>
                </a:solidFill>
                <a:latin typeface="Times New Roman" pitchFamily="18" charset="0"/>
                <a:cs typeface="Times New Roman" pitchFamily="18" charset="0"/>
              </a:rPr>
              <a:t>Tutte le emocolture positive per S. </a:t>
            </a:r>
            <a:r>
              <a:rPr lang="it-IT" sz="2400" b="0" strike="noStrike" spc="-1" dirty="0" err="1">
                <a:solidFill>
                  <a:srgbClr val="000000"/>
                </a:solidFill>
                <a:latin typeface="Times New Roman" pitchFamily="18" charset="0"/>
                <a:cs typeface="Times New Roman" pitchFamily="18" charset="0"/>
              </a:rPr>
              <a:t>anginosus</a:t>
            </a:r>
            <a:r>
              <a:rPr lang="it-IT" sz="2400" b="0" strike="noStrike" spc="-1" dirty="0">
                <a:solidFill>
                  <a:srgbClr val="000000"/>
                </a:solidFill>
                <a:latin typeface="Times New Roman" pitchFamily="18" charset="0"/>
                <a:cs typeface="Times New Roman" pitchFamily="18" charset="0"/>
              </a:rPr>
              <a:t> </a:t>
            </a:r>
            <a:r>
              <a:rPr lang="it-IT" sz="2400" b="0" strike="noStrike" spc="-1" dirty="0" err="1">
                <a:solidFill>
                  <a:srgbClr val="000000"/>
                </a:solidFill>
                <a:latin typeface="Times New Roman" pitchFamily="18" charset="0"/>
                <a:cs typeface="Times New Roman" pitchFamily="18" charset="0"/>
              </a:rPr>
              <a:t>plurisensibile</a:t>
            </a:r>
            <a:r>
              <a:rPr lang="it-IT" sz="2400" b="0" strike="noStrike" spc="-1" dirty="0">
                <a:solidFill>
                  <a:srgbClr val="000000"/>
                </a:solidFill>
                <a:latin typeface="Times New Roman" pitchFamily="18" charset="0"/>
                <a:cs typeface="Times New Roman" pitchFamily="18" charset="0"/>
              </a:rPr>
              <a:t> → upgrade con </a:t>
            </a:r>
            <a:r>
              <a:rPr lang="it-IT" sz="2400" b="0" strike="noStrike" spc="-1" dirty="0" err="1">
                <a:solidFill>
                  <a:srgbClr val="000000"/>
                </a:solidFill>
                <a:latin typeface="Times New Roman" pitchFamily="18" charset="0"/>
                <a:cs typeface="Times New Roman" pitchFamily="18" charset="0"/>
              </a:rPr>
              <a:t>Pip</a:t>
            </a:r>
            <a:r>
              <a:rPr lang="it-IT" sz="2400" b="0" strike="noStrike" spc="-1" dirty="0">
                <a:solidFill>
                  <a:srgbClr val="000000"/>
                </a:solidFill>
                <a:latin typeface="Times New Roman" pitchFamily="18" charset="0"/>
                <a:cs typeface="Times New Roman" pitchFamily="18" charset="0"/>
              </a:rPr>
              <a:t>/</a:t>
            </a:r>
            <a:r>
              <a:rPr lang="it-IT" sz="2400" b="0" strike="noStrike" spc="-1" dirty="0" err="1">
                <a:solidFill>
                  <a:srgbClr val="000000"/>
                </a:solidFill>
                <a:latin typeface="Times New Roman" pitchFamily="18" charset="0"/>
                <a:cs typeface="Times New Roman" pitchFamily="18" charset="0"/>
              </a:rPr>
              <a:t>Tazo</a:t>
            </a: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a:lnSpc>
                <a:spcPct val="100000"/>
              </a:lnSpc>
              <a:buFontTx/>
              <a:buChar char="-"/>
            </a:pPr>
            <a:r>
              <a:rPr lang="it-IT" sz="2400" b="0" strike="noStrike" spc="-1" dirty="0" smtClean="0">
                <a:solidFill>
                  <a:srgbClr val="000000"/>
                </a:solidFill>
                <a:latin typeface="Times New Roman" pitchFamily="18" charset="0"/>
                <a:cs typeface="Times New Roman" pitchFamily="18" charset="0"/>
              </a:rPr>
              <a:t>Progressivo </a:t>
            </a:r>
            <a:r>
              <a:rPr lang="it-IT" sz="2400" b="0" strike="noStrike" spc="-1" dirty="0">
                <a:solidFill>
                  <a:srgbClr val="000000"/>
                </a:solidFill>
                <a:latin typeface="Times New Roman" pitchFamily="18" charset="0"/>
                <a:cs typeface="Times New Roman" pitchFamily="18" charset="0"/>
              </a:rPr>
              <a:t>miglioramento </a:t>
            </a:r>
            <a:r>
              <a:rPr lang="it-IT" sz="2400" b="0" strike="noStrike" spc="-1" dirty="0" err="1">
                <a:solidFill>
                  <a:srgbClr val="000000"/>
                </a:solidFill>
                <a:latin typeface="Times New Roman" pitchFamily="18" charset="0"/>
                <a:cs typeface="Times New Roman" pitchFamily="18" charset="0"/>
              </a:rPr>
              <a:t>clinico-bioumorale</a:t>
            </a:r>
            <a:r>
              <a:rPr lang="it-IT" sz="2400" b="0" strike="noStrike" spc="-1" dirty="0">
                <a:solidFill>
                  <a:srgbClr val="000000"/>
                </a:solidFill>
                <a:latin typeface="Times New Roman" pitchFamily="18" charset="0"/>
                <a:cs typeface="Times New Roman" pitchFamily="18" charset="0"/>
              </a:rPr>
              <a:t>, ricanalizzazione spontanea dell'</a:t>
            </a:r>
            <a:r>
              <a:rPr lang="it-IT" sz="2400" b="0" strike="noStrike" spc="-1" dirty="0" err="1">
                <a:solidFill>
                  <a:srgbClr val="000000"/>
                </a:solidFill>
                <a:latin typeface="Times New Roman" pitchFamily="18" charset="0"/>
                <a:cs typeface="Times New Roman" pitchFamily="18" charset="0"/>
              </a:rPr>
              <a:t>alvo</a:t>
            </a:r>
            <a:r>
              <a:rPr lang="it-IT" sz="2400" b="0" strike="noStrike" spc="-1" dirty="0">
                <a:solidFill>
                  <a:srgbClr val="000000"/>
                </a:solidFill>
                <a:latin typeface="Times New Roman" pitchFamily="18" charset="0"/>
                <a:cs typeface="Times New Roman" pitchFamily="18" charset="0"/>
              </a:rPr>
              <a:t>, ripresa di dieta idrica e </a:t>
            </a:r>
            <a:r>
              <a:rPr lang="it-IT" sz="2400" b="0" strike="noStrike" spc="-1" dirty="0" smtClean="0">
                <a:solidFill>
                  <a:srgbClr val="000000"/>
                </a:solidFill>
                <a:latin typeface="Times New Roman" pitchFamily="18" charset="0"/>
                <a:cs typeface="Times New Roman" pitchFamily="18" charset="0"/>
              </a:rPr>
              <a:t>mobilizzazione</a:t>
            </a:r>
          </a:p>
          <a:p>
            <a:pPr>
              <a:lnSpc>
                <a:spcPct val="100000"/>
              </a:lnSpc>
              <a:buFontTx/>
              <a:buChar char="-"/>
            </a:pPr>
            <a:endParaRPr lang="it-IT" sz="2400" spc="-1" dirty="0" smtClean="0">
              <a:solidFill>
                <a:srgbClr val="000000"/>
              </a:solidFill>
              <a:latin typeface="Times New Roman" pitchFamily="18" charset="0"/>
              <a:cs typeface="Times New Roman" pitchFamily="18" charset="0"/>
            </a:endParaRPr>
          </a:p>
          <a:p>
            <a:r>
              <a:rPr lang="it-IT" sz="2400" b="1" spc="-1" dirty="0" smtClean="0">
                <a:solidFill>
                  <a:srgbClr val="000000"/>
                </a:solidFill>
                <a:latin typeface="Times New Roman" pitchFamily="18" charset="0"/>
                <a:cs typeface="Times New Roman" pitchFamily="18" charset="0"/>
              </a:rPr>
              <a:t>27/08</a:t>
            </a:r>
            <a:r>
              <a:rPr lang="it-IT" sz="2400" spc="-1" dirty="0" smtClean="0">
                <a:solidFill>
                  <a:srgbClr val="000000"/>
                </a:solidFill>
                <a:latin typeface="Times New Roman" pitchFamily="18" charset="0"/>
                <a:cs typeface="Times New Roman" pitchFamily="18" charset="0"/>
              </a:rPr>
              <a:t>: eseguita </a:t>
            </a:r>
            <a:r>
              <a:rPr lang="it-IT" sz="2400" spc="-1" dirty="0" err="1" smtClean="0">
                <a:solidFill>
                  <a:srgbClr val="000000"/>
                </a:solidFill>
                <a:latin typeface="Times New Roman" pitchFamily="18" charset="0"/>
                <a:cs typeface="Times New Roman" pitchFamily="18" charset="0"/>
              </a:rPr>
              <a:t>Tc</a:t>
            </a:r>
            <a:r>
              <a:rPr lang="it-IT" sz="2400" spc="-1" dirty="0" smtClean="0">
                <a:solidFill>
                  <a:srgbClr val="000000"/>
                </a:solidFill>
                <a:latin typeface="Times New Roman" pitchFamily="18" charset="0"/>
                <a:cs typeface="Times New Roman" pitchFamily="18" charset="0"/>
              </a:rPr>
              <a:t> addome con </a:t>
            </a:r>
            <a:r>
              <a:rPr lang="it-IT" sz="2400" spc="-1" dirty="0" err="1" smtClean="0">
                <a:solidFill>
                  <a:srgbClr val="000000"/>
                </a:solidFill>
                <a:latin typeface="Times New Roman" pitchFamily="18" charset="0"/>
                <a:cs typeface="Times New Roman" pitchFamily="18" charset="0"/>
              </a:rPr>
              <a:t>mdc</a:t>
            </a:r>
            <a:endParaRPr lang="it-IT" sz="2400" spc="-1" dirty="0" smtClean="0">
              <a:latin typeface="Times New Roman" pitchFamily="18" charset="0"/>
              <a:cs typeface="Times New Roman" pitchFamily="18" charset="0"/>
            </a:endParaRPr>
          </a:p>
        </p:txBody>
      </p:sp>
      <p:sp>
        <p:nvSpPr>
          <p:cNvPr id="140"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pic>
        <p:nvPicPr>
          <p:cNvPr id="5" name="Immagine 4" descr="ascesso epatico.jpg"/>
          <p:cNvPicPr>
            <a:picLocks noChangeAspect="1"/>
          </p:cNvPicPr>
          <p:nvPr/>
        </p:nvPicPr>
        <p:blipFill>
          <a:blip r:embed="rId4" cstate="print"/>
          <a:stretch>
            <a:fillRect/>
          </a:stretch>
        </p:blipFill>
        <p:spPr>
          <a:xfrm>
            <a:off x="191344" y="5085184"/>
            <a:ext cx="1883701" cy="1412776"/>
          </a:xfrm>
          <a:prstGeom prst="rect">
            <a:avLst/>
          </a:prstGeom>
        </p:spPr>
      </p:pic>
      <p:pic>
        <p:nvPicPr>
          <p:cNvPr id="8" name="Immagine 7" descr="raccolta colecistica fistola duodenale.jpg"/>
          <p:cNvPicPr>
            <a:picLocks noChangeAspect="1"/>
          </p:cNvPicPr>
          <p:nvPr/>
        </p:nvPicPr>
        <p:blipFill>
          <a:blip r:embed="rId5" cstate="print"/>
          <a:stretch>
            <a:fillRect/>
          </a:stretch>
        </p:blipFill>
        <p:spPr>
          <a:xfrm>
            <a:off x="2639616" y="5085184"/>
            <a:ext cx="1835696" cy="1376772"/>
          </a:xfrm>
          <a:prstGeom prst="rect">
            <a:avLst/>
          </a:prstGeom>
        </p:spPr>
      </p:pic>
      <p:pic>
        <p:nvPicPr>
          <p:cNvPr id="9" name="Immagine 8" descr="trombosi sovraepatica dx.jpg"/>
          <p:cNvPicPr>
            <a:picLocks noChangeAspect="1"/>
          </p:cNvPicPr>
          <p:nvPr/>
        </p:nvPicPr>
        <p:blipFill>
          <a:blip r:embed="rId6" cstate="print"/>
          <a:stretch>
            <a:fillRect/>
          </a:stretch>
        </p:blipFill>
        <p:spPr>
          <a:xfrm>
            <a:off x="5015880" y="5085184"/>
            <a:ext cx="1811693" cy="1358770"/>
          </a:xfrm>
          <a:prstGeom prst="rect">
            <a:avLst/>
          </a:prstGeom>
        </p:spPr>
      </p:pic>
      <p:pic>
        <p:nvPicPr>
          <p:cNvPr id="10" name="Immagine 9" descr="area ischemica splenica.jpg"/>
          <p:cNvPicPr>
            <a:picLocks noChangeAspect="1"/>
          </p:cNvPicPr>
          <p:nvPr/>
        </p:nvPicPr>
        <p:blipFill>
          <a:blip r:embed="rId7" cstate="print"/>
          <a:stretch>
            <a:fillRect/>
          </a:stretch>
        </p:blipFill>
        <p:spPr>
          <a:xfrm>
            <a:off x="7464152" y="5085184"/>
            <a:ext cx="1824204" cy="1368152"/>
          </a:xfrm>
          <a:prstGeom prst="rect">
            <a:avLst/>
          </a:prstGeom>
        </p:spPr>
      </p:pic>
      <p:pic>
        <p:nvPicPr>
          <p:cNvPr id="11" name="Immagine 10" descr="area ischemica surrene sx.jpg"/>
          <p:cNvPicPr>
            <a:picLocks noChangeAspect="1"/>
          </p:cNvPicPr>
          <p:nvPr/>
        </p:nvPicPr>
        <p:blipFill>
          <a:blip r:embed="rId8" cstate="print"/>
          <a:stretch>
            <a:fillRect/>
          </a:stretch>
        </p:blipFill>
        <p:spPr>
          <a:xfrm>
            <a:off x="9768408" y="5085184"/>
            <a:ext cx="1883701" cy="1412776"/>
          </a:xfrm>
          <a:prstGeom prst="rect">
            <a:avLst/>
          </a:prstGeom>
        </p:spPr>
      </p:pic>
      <p:sp>
        <p:nvSpPr>
          <p:cNvPr id="12" name="Ovale 11"/>
          <p:cNvSpPr/>
          <p:nvPr/>
        </p:nvSpPr>
        <p:spPr>
          <a:xfrm>
            <a:off x="839416" y="5373216"/>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2855640" y="5229200"/>
            <a:ext cx="1152128"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5735960" y="5589240"/>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8256240" y="558924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10560496" y="5517232"/>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V.P. 1° Tc portale Clipchamp.mp4">
            <a:hlinkClick r:id="" action="ppaction://media"/>
          </p:cNvPr>
          <p:cNvPicPr>
            <a:picLocks noRot="1" noChangeAspect="1"/>
          </p:cNvPicPr>
          <p:nvPr>
            <a:videoFile r:link="rId1"/>
          </p:nvPr>
        </p:nvPicPr>
        <p:blipFill>
          <a:blip r:embed="rId9" cstate="print"/>
          <a:stretch>
            <a:fillRect/>
          </a:stretch>
        </p:blipFill>
        <p:spPr>
          <a:xfrm>
            <a:off x="3287688" y="188640"/>
            <a:ext cx="5868483" cy="4401362"/>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2"/>
          <p:cNvSpPr/>
          <p:nvPr/>
        </p:nvSpPr>
        <p:spPr>
          <a:xfrm>
            <a:off x="383640" y="1052736"/>
            <a:ext cx="11808360" cy="50768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800" b="1" strike="noStrike" spc="-1" dirty="0">
                <a:solidFill>
                  <a:srgbClr val="000000"/>
                </a:solidFill>
                <a:latin typeface="Times New Roman" pitchFamily="18" charset="0"/>
                <a:cs typeface="Times New Roman" pitchFamily="18" charset="0"/>
              </a:rPr>
              <a:t>27/08, h 17.30</a:t>
            </a:r>
            <a:r>
              <a:rPr lang="it-IT" sz="2800" b="0" strike="noStrike" spc="-1" dirty="0">
                <a:solidFill>
                  <a:srgbClr val="000000"/>
                </a:solidFill>
                <a:latin typeface="Times New Roman" pitchFamily="18" charset="0"/>
                <a:cs typeface="Times New Roman" pitchFamily="18" charset="0"/>
              </a:rPr>
              <a:t>: trasferimento in Chirurgia d’Urgenza</a:t>
            </a:r>
            <a:endParaRPr lang="it-IT" sz="2800" b="0" strike="noStrike" spc="-1" dirty="0">
              <a:latin typeface="Times New Roman" pitchFamily="18" charset="0"/>
              <a:cs typeface="Times New Roman" pitchFamily="18" charset="0"/>
            </a:endParaRPr>
          </a:p>
          <a:p>
            <a:pPr>
              <a:lnSpc>
                <a:spcPct val="100000"/>
              </a:lnSpc>
            </a:pPr>
            <a:endParaRPr lang="it-IT" sz="2800" b="0" strike="noStrike" spc="-1" dirty="0">
              <a:latin typeface="Times New Roman" pitchFamily="18" charset="0"/>
              <a:cs typeface="Times New Roman" pitchFamily="18" charset="0"/>
            </a:endParaRPr>
          </a:p>
          <a:p>
            <a:pPr algn="ctr">
              <a:lnSpc>
                <a:spcPct val="100000"/>
              </a:lnSpc>
            </a:pPr>
            <a:r>
              <a:rPr lang="it-IT" sz="2800" b="1" strike="noStrike" spc="-1" dirty="0">
                <a:solidFill>
                  <a:srgbClr val="000000"/>
                </a:solidFill>
                <a:latin typeface="Times New Roman" pitchFamily="18" charset="0"/>
                <a:cs typeface="Times New Roman" pitchFamily="18" charset="0"/>
              </a:rPr>
              <a:t>1° domanda: Cosa fare </a:t>
            </a:r>
            <a:r>
              <a:rPr lang="it-IT" sz="2800" b="1" strike="noStrike" spc="-1" dirty="0" smtClean="0">
                <a:solidFill>
                  <a:srgbClr val="000000"/>
                </a:solidFill>
                <a:latin typeface="Times New Roman" pitchFamily="18" charset="0"/>
                <a:cs typeface="Times New Roman" pitchFamily="18" charset="0"/>
              </a:rPr>
              <a:t>?</a:t>
            </a:r>
          </a:p>
          <a:p>
            <a:pPr algn="ctr">
              <a:lnSpc>
                <a:spcPct val="100000"/>
              </a:lnSpc>
            </a:pPr>
            <a:endParaRPr lang="it-IT" sz="2800" b="0" strike="noStrike" spc="-1" dirty="0">
              <a:latin typeface="Times New Roman" pitchFamily="18" charset="0"/>
              <a:cs typeface="Times New Roman" pitchFamily="18" charset="0"/>
            </a:endParaRPr>
          </a:p>
          <a:p>
            <a:pPr marL="298350" indent="-514350">
              <a:lnSpc>
                <a:spcPct val="100000"/>
              </a:lnSpc>
              <a:buClr>
                <a:srgbClr val="000000"/>
              </a:buClr>
              <a:buFont typeface="+mj-lt"/>
              <a:buAutoNum type="arabicPeriod"/>
            </a:pPr>
            <a:r>
              <a:rPr lang="it-IT" sz="2800" b="1" strike="noStrike" spc="-1" dirty="0">
                <a:solidFill>
                  <a:srgbClr val="000000"/>
                </a:solidFill>
                <a:latin typeface="Times New Roman" pitchFamily="18" charset="0"/>
                <a:cs typeface="Times New Roman" pitchFamily="18" charset="0"/>
              </a:rPr>
              <a:t>Colecistectomia laparoscopica </a:t>
            </a:r>
            <a:r>
              <a:rPr lang="it-IT" sz="2800" b="1" strike="noStrike" spc="-1" dirty="0" smtClean="0">
                <a:solidFill>
                  <a:srgbClr val="000000"/>
                </a:solidFill>
                <a:latin typeface="Times New Roman" pitchFamily="18" charset="0"/>
                <a:cs typeface="Times New Roman" pitchFamily="18" charset="0"/>
              </a:rPr>
              <a:t>in urgenza differita</a:t>
            </a:r>
            <a:endParaRPr lang="it-IT" sz="2800" b="0" strike="noStrike" spc="-1" dirty="0">
              <a:latin typeface="Times New Roman" pitchFamily="18" charset="0"/>
              <a:cs typeface="Times New Roman" pitchFamily="18" charset="0"/>
            </a:endParaRPr>
          </a:p>
          <a:p>
            <a:pPr marL="298350" indent="-514350">
              <a:lnSpc>
                <a:spcPct val="100000"/>
              </a:lnSpc>
              <a:buClr>
                <a:srgbClr val="000000"/>
              </a:buClr>
              <a:buFont typeface="+mj-lt"/>
              <a:buAutoNum type="arabicPeriod"/>
            </a:pPr>
            <a:r>
              <a:rPr lang="it-IT" sz="2800" b="1" strike="noStrike" spc="-1" dirty="0" smtClean="0">
                <a:solidFill>
                  <a:srgbClr val="000000"/>
                </a:solidFill>
                <a:latin typeface="Times New Roman" pitchFamily="18" charset="0"/>
                <a:cs typeface="Times New Roman" pitchFamily="18" charset="0"/>
              </a:rPr>
              <a:t>Colecistectomia </a:t>
            </a:r>
            <a:r>
              <a:rPr lang="it-IT" sz="2800" b="1" strike="noStrike" spc="-1" dirty="0" err="1">
                <a:solidFill>
                  <a:srgbClr val="000000"/>
                </a:solidFill>
                <a:latin typeface="Times New Roman" pitchFamily="18" charset="0"/>
                <a:cs typeface="Times New Roman" pitchFamily="18" charset="0"/>
              </a:rPr>
              <a:t>laparotomica</a:t>
            </a:r>
            <a:r>
              <a:rPr lang="it-IT" sz="2800" b="1" strike="noStrike" spc="-1" dirty="0">
                <a:solidFill>
                  <a:srgbClr val="000000"/>
                </a:solidFill>
                <a:latin typeface="Times New Roman" pitchFamily="18" charset="0"/>
                <a:cs typeface="Times New Roman" pitchFamily="18" charset="0"/>
              </a:rPr>
              <a:t> </a:t>
            </a:r>
            <a:r>
              <a:rPr lang="it-IT" sz="2800" b="1" strike="noStrike" spc="-1" dirty="0" smtClean="0">
                <a:solidFill>
                  <a:srgbClr val="000000"/>
                </a:solidFill>
                <a:latin typeface="Times New Roman" pitchFamily="18" charset="0"/>
                <a:cs typeface="Times New Roman" pitchFamily="18" charset="0"/>
              </a:rPr>
              <a:t>in urgenza differita</a:t>
            </a:r>
            <a:endParaRPr lang="it-IT" sz="2800" b="0" strike="noStrike" spc="-1" dirty="0">
              <a:latin typeface="Times New Roman" pitchFamily="18" charset="0"/>
              <a:cs typeface="Times New Roman" pitchFamily="18" charset="0"/>
            </a:endParaRPr>
          </a:p>
          <a:p>
            <a:pPr marL="298350" indent="-514350">
              <a:lnSpc>
                <a:spcPct val="100000"/>
              </a:lnSpc>
              <a:buClr>
                <a:srgbClr val="000000"/>
              </a:buClr>
              <a:buFont typeface="+mj-lt"/>
              <a:buAutoNum type="arabicPeriod"/>
            </a:pPr>
            <a:r>
              <a:rPr lang="it-IT" sz="2800" b="1" strike="noStrike" spc="-1" dirty="0">
                <a:solidFill>
                  <a:srgbClr val="000000"/>
                </a:solidFill>
                <a:latin typeface="Times New Roman" pitchFamily="18" charset="0"/>
                <a:cs typeface="Times New Roman" pitchFamily="18" charset="0"/>
              </a:rPr>
              <a:t>Posizionamento di drenaggio </a:t>
            </a:r>
            <a:r>
              <a:rPr lang="it-IT" sz="2800" b="1" strike="noStrike" spc="-1" dirty="0" err="1">
                <a:solidFill>
                  <a:srgbClr val="000000"/>
                </a:solidFill>
                <a:latin typeface="Times New Roman" pitchFamily="18" charset="0"/>
                <a:cs typeface="Times New Roman" pitchFamily="18" charset="0"/>
              </a:rPr>
              <a:t>colecistostomico</a:t>
            </a:r>
            <a:r>
              <a:rPr lang="it-IT" sz="2800" b="1" strike="noStrike" spc="-1" dirty="0">
                <a:solidFill>
                  <a:srgbClr val="000000"/>
                </a:solidFill>
                <a:latin typeface="Times New Roman" pitchFamily="18" charset="0"/>
                <a:cs typeface="Times New Roman" pitchFamily="18" charset="0"/>
              </a:rPr>
              <a:t> per via </a:t>
            </a:r>
            <a:r>
              <a:rPr lang="it-IT" sz="2800" b="1" strike="noStrike" spc="-1" dirty="0" smtClean="0">
                <a:solidFill>
                  <a:srgbClr val="000000"/>
                </a:solidFill>
                <a:latin typeface="Times New Roman" pitchFamily="18" charset="0"/>
                <a:cs typeface="Times New Roman" pitchFamily="18" charset="0"/>
              </a:rPr>
              <a:t>percutanea</a:t>
            </a:r>
            <a:endParaRPr lang="it-IT" sz="2800" b="0" strike="noStrike" spc="-1" dirty="0">
              <a:latin typeface="Times New Roman" pitchFamily="18" charset="0"/>
              <a:cs typeface="Times New Roman" pitchFamily="18" charset="0"/>
            </a:endParaRPr>
          </a:p>
          <a:p>
            <a:pPr marL="298350" indent="-514350">
              <a:lnSpc>
                <a:spcPct val="100000"/>
              </a:lnSpc>
              <a:buClr>
                <a:srgbClr val="000000"/>
              </a:buClr>
              <a:buFont typeface="+mj-lt"/>
              <a:buAutoNum type="arabicPeriod"/>
            </a:pPr>
            <a:r>
              <a:rPr lang="it-IT" sz="2800" b="1" strike="noStrike" spc="-1" dirty="0">
                <a:solidFill>
                  <a:srgbClr val="000000"/>
                </a:solidFill>
                <a:latin typeface="Times New Roman" pitchFamily="18" charset="0"/>
                <a:cs typeface="Times New Roman" pitchFamily="18" charset="0"/>
              </a:rPr>
              <a:t>Posizionamento di drenaggio </a:t>
            </a:r>
            <a:r>
              <a:rPr lang="it-IT" sz="2800" b="1" strike="noStrike" spc="-1" dirty="0" err="1">
                <a:solidFill>
                  <a:srgbClr val="000000"/>
                </a:solidFill>
                <a:latin typeface="Times New Roman" pitchFamily="18" charset="0"/>
                <a:cs typeface="Times New Roman" pitchFamily="18" charset="0"/>
              </a:rPr>
              <a:t>colecistostomico</a:t>
            </a:r>
            <a:r>
              <a:rPr lang="it-IT" sz="2800" b="1" strike="noStrike" spc="-1" dirty="0">
                <a:solidFill>
                  <a:srgbClr val="000000"/>
                </a:solidFill>
                <a:latin typeface="Times New Roman" pitchFamily="18" charset="0"/>
                <a:cs typeface="Times New Roman" pitchFamily="18" charset="0"/>
              </a:rPr>
              <a:t> per via endoscopica</a:t>
            </a:r>
            <a:endParaRPr lang="it-IT" sz="2800" b="0" strike="noStrike" spc="-1" dirty="0">
              <a:latin typeface="Times New Roman" pitchFamily="18" charset="0"/>
              <a:cs typeface="Times New Roman" pitchFamily="18" charset="0"/>
            </a:endParaRPr>
          </a:p>
          <a:p>
            <a:pPr marL="298350" indent="-514350">
              <a:lnSpc>
                <a:spcPct val="100000"/>
              </a:lnSpc>
              <a:buClr>
                <a:srgbClr val="000000"/>
              </a:buClr>
              <a:buFont typeface="+mj-lt"/>
              <a:buAutoNum type="arabicPeriod"/>
            </a:pPr>
            <a:r>
              <a:rPr lang="it-IT" sz="2800" b="1" strike="noStrike" spc="-1" dirty="0">
                <a:solidFill>
                  <a:srgbClr val="000000"/>
                </a:solidFill>
                <a:latin typeface="Times New Roman" pitchFamily="18" charset="0"/>
                <a:cs typeface="Times New Roman" pitchFamily="18" charset="0"/>
              </a:rPr>
              <a:t>Prosecuzione di terapia antibiotica a scopo conservativo</a:t>
            </a:r>
            <a:endParaRPr lang="it-IT" sz="2800" b="0" strike="noStrike" spc="-1" dirty="0">
              <a:latin typeface="Times New Roman" pitchFamily="18" charset="0"/>
              <a:cs typeface="Times New Roman" pitchFamily="18" charset="0"/>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p:txBody>
      </p:sp>
      <p:sp>
        <p:nvSpPr>
          <p:cNvPr id="146"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3972600" y="0"/>
            <a:ext cx="43740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4000" b="0" strike="noStrike" spc="-1" dirty="0">
                <a:solidFill>
                  <a:srgbClr val="000000"/>
                </a:solidFill>
                <a:latin typeface="Times New Roman"/>
              </a:rPr>
              <a:t>Caso clinico </a:t>
            </a:r>
            <a:r>
              <a:rPr lang="it-IT" sz="4000" b="0" strike="noStrike" spc="-1" dirty="0" smtClean="0">
                <a:solidFill>
                  <a:srgbClr val="000000"/>
                </a:solidFill>
                <a:latin typeface="Times New Roman"/>
              </a:rPr>
              <a:t>1</a:t>
            </a:r>
            <a:endParaRPr lang="it-IT" sz="4000" b="0" strike="noStrike" spc="-1" dirty="0">
              <a:latin typeface="Arial"/>
            </a:endParaRPr>
          </a:p>
        </p:txBody>
      </p:sp>
      <p:sp>
        <p:nvSpPr>
          <p:cNvPr id="98" name="CustomShape 2"/>
          <p:cNvSpPr/>
          <p:nvPr/>
        </p:nvSpPr>
        <p:spPr>
          <a:xfrm>
            <a:off x="383640" y="836712"/>
            <a:ext cx="11808360" cy="65541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100" b="0" strike="noStrike" spc="-1" dirty="0">
                <a:solidFill>
                  <a:srgbClr val="000000"/>
                </a:solidFill>
                <a:latin typeface="Times New Roman" pitchFamily="18" charset="0"/>
                <a:cs typeface="Times New Roman" pitchFamily="18" charset="0"/>
              </a:rPr>
              <a:t>S. C., </a:t>
            </a:r>
            <a:r>
              <a:rPr lang="it-IT" sz="2100" b="0" strike="noStrike" spc="-1" dirty="0" smtClean="0">
                <a:solidFill>
                  <a:srgbClr val="000000"/>
                </a:solidFill>
                <a:latin typeface="Arial"/>
                <a:cs typeface="Arial"/>
              </a:rPr>
              <a:t>♂, </a:t>
            </a:r>
            <a:r>
              <a:rPr lang="it-IT" sz="2100" b="0" strike="noStrike" spc="-1" dirty="0" smtClean="0">
                <a:solidFill>
                  <a:srgbClr val="000000"/>
                </a:solidFill>
                <a:latin typeface="Times New Roman" pitchFamily="18" charset="0"/>
                <a:cs typeface="Times New Roman" pitchFamily="18" charset="0"/>
              </a:rPr>
              <a:t>83 </a:t>
            </a:r>
            <a:r>
              <a:rPr lang="it-IT" sz="2100" b="0" strike="noStrike" spc="-1" dirty="0" err="1">
                <a:solidFill>
                  <a:srgbClr val="000000"/>
                </a:solidFill>
                <a:latin typeface="Times New Roman" pitchFamily="18" charset="0"/>
                <a:cs typeface="Times New Roman" pitchFamily="18" charset="0"/>
              </a:rPr>
              <a:t>aa</a:t>
            </a:r>
            <a:endParaRPr lang="it-IT" sz="2100" b="0" strike="noStrike" spc="-1" dirty="0">
              <a:latin typeface="Times New Roman" pitchFamily="18" charset="0"/>
              <a:cs typeface="Times New Roman" pitchFamily="18" charset="0"/>
            </a:endParaRPr>
          </a:p>
          <a:p>
            <a:pPr>
              <a:lnSpc>
                <a:spcPct val="100000"/>
              </a:lnSpc>
            </a:pPr>
            <a:endParaRPr lang="it-IT" sz="2100" b="0" strike="noStrike" spc="-1" dirty="0">
              <a:latin typeface="Times New Roman" pitchFamily="18" charset="0"/>
              <a:cs typeface="Times New Roman" pitchFamily="18" charset="0"/>
            </a:endParaRPr>
          </a:p>
          <a:p>
            <a:pPr>
              <a:lnSpc>
                <a:spcPct val="100000"/>
              </a:lnSpc>
            </a:pPr>
            <a:r>
              <a:rPr lang="it-IT" sz="2100" b="0" strike="noStrike" spc="-1" dirty="0">
                <a:solidFill>
                  <a:srgbClr val="000000"/>
                </a:solidFill>
                <a:latin typeface="Times New Roman" pitchFamily="18" charset="0"/>
                <a:cs typeface="Times New Roman" pitchFamily="18" charset="0"/>
              </a:rPr>
              <a:t>APP: accesso in PS in data </a:t>
            </a:r>
            <a:r>
              <a:rPr lang="it-IT" sz="2100" b="1" strike="noStrike" spc="-1" dirty="0">
                <a:solidFill>
                  <a:srgbClr val="000000"/>
                </a:solidFill>
                <a:latin typeface="Times New Roman" pitchFamily="18" charset="0"/>
                <a:cs typeface="Times New Roman" pitchFamily="18" charset="0"/>
              </a:rPr>
              <a:t>10/02/25, h 14.49</a:t>
            </a:r>
            <a:r>
              <a:rPr lang="it-IT" sz="2100" b="0" strike="noStrike" spc="-1" dirty="0">
                <a:solidFill>
                  <a:srgbClr val="000000"/>
                </a:solidFill>
                <a:latin typeface="Times New Roman" pitchFamily="18" charset="0"/>
                <a:cs typeface="Times New Roman" pitchFamily="18" charset="0"/>
              </a:rPr>
              <a:t>, per episodio </a:t>
            </a:r>
            <a:r>
              <a:rPr lang="it-IT" sz="2100" b="0" strike="noStrike" spc="-1" dirty="0" err="1">
                <a:solidFill>
                  <a:srgbClr val="000000"/>
                </a:solidFill>
                <a:latin typeface="Times New Roman" pitchFamily="18" charset="0"/>
                <a:cs typeface="Times New Roman" pitchFamily="18" charset="0"/>
              </a:rPr>
              <a:t>presincopale</a:t>
            </a:r>
            <a:r>
              <a:rPr lang="it-IT" sz="2100" b="0" strike="noStrike" spc="-1" dirty="0">
                <a:solidFill>
                  <a:srgbClr val="000000"/>
                </a:solidFill>
                <a:latin typeface="Times New Roman" pitchFamily="18" charset="0"/>
                <a:cs typeface="Times New Roman" pitchFamily="18" charset="0"/>
              </a:rPr>
              <a:t> dopo defecazione</a:t>
            </a:r>
            <a:endParaRPr lang="it-IT" sz="2100" b="0" strike="noStrike" spc="-1" dirty="0">
              <a:latin typeface="Times New Roman" pitchFamily="18" charset="0"/>
              <a:cs typeface="Times New Roman" pitchFamily="18" charset="0"/>
            </a:endParaRPr>
          </a:p>
          <a:p>
            <a:pPr>
              <a:lnSpc>
                <a:spcPct val="100000"/>
              </a:lnSpc>
            </a:pPr>
            <a:endParaRPr lang="it-IT" sz="2100" b="0" strike="noStrike" spc="-1" dirty="0">
              <a:latin typeface="Times New Roman" pitchFamily="18" charset="0"/>
              <a:cs typeface="Times New Roman" pitchFamily="18" charset="0"/>
            </a:endParaRPr>
          </a:p>
          <a:p>
            <a:pPr>
              <a:lnSpc>
                <a:spcPct val="100000"/>
              </a:lnSpc>
            </a:pPr>
            <a:r>
              <a:rPr lang="it-IT" sz="2100" b="0" strike="noStrike" spc="-1" dirty="0">
                <a:solidFill>
                  <a:srgbClr val="000000"/>
                </a:solidFill>
                <a:latin typeface="Times New Roman" pitchFamily="18" charset="0"/>
                <a:cs typeface="Times New Roman" pitchFamily="18" charset="0"/>
              </a:rPr>
              <a:t>APR: sindrome </a:t>
            </a:r>
            <a:r>
              <a:rPr lang="it-IT" sz="2100" b="0" strike="noStrike" spc="-1" dirty="0" err="1">
                <a:solidFill>
                  <a:srgbClr val="000000"/>
                </a:solidFill>
                <a:latin typeface="Times New Roman" pitchFamily="18" charset="0"/>
                <a:cs typeface="Times New Roman" pitchFamily="18" charset="0"/>
              </a:rPr>
              <a:t>bradi-tachi</a:t>
            </a:r>
            <a:r>
              <a:rPr lang="it-IT" sz="2100" b="0" strike="noStrike" spc="-1" dirty="0">
                <a:solidFill>
                  <a:srgbClr val="000000"/>
                </a:solidFill>
                <a:latin typeface="Times New Roman" pitchFamily="18" charset="0"/>
                <a:cs typeface="Times New Roman" pitchFamily="18" charset="0"/>
              </a:rPr>
              <a:t> con FAP; cardiopatia ischemica sottoposta a PCI per NSTEMI; portatore di PM e </a:t>
            </a:r>
            <a:r>
              <a:rPr lang="it-IT" sz="2100" b="0" strike="noStrike" spc="-1" dirty="0" err="1">
                <a:solidFill>
                  <a:srgbClr val="000000"/>
                </a:solidFill>
                <a:latin typeface="Times New Roman" pitchFamily="18" charset="0"/>
                <a:cs typeface="Times New Roman" pitchFamily="18" charset="0"/>
              </a:rPr>
              <a:t>loop</a:t>
            </a:r>
            <a:r>
              <a:rPr lang="it-IT" sz="2100" b="0" strike="noStrike" spc="-1" dirty="0">
                <a:solidFill>
                  <a:srgbClr val="000000"/>
                </a:solidFill>
                <a:latin typeface="Times New Roman" pitchFamily="18" charset="0"/>
                <a:cs typeface="Times New Roman" pitchFamily="18" charset="0"/>
              </a:rPr>
              <a:t> </a:t>
            </a:r>
            <a:r>
              <a:rPr lang="it-IT" sz="2100" b="0" strike="noStrike" spc="-1" dirty="0" err="1">
                <a:solidFill>
                  <a:srgbClr val="000000"/>
                </a:solidFill>
                <a:latin typeface="Times New Roman" pitchFamily="18" charset="0"/>
                <a:cs typeface="Times New Roman" pitchFamily="18" charset="0"/>
              </a:rPr>
              <a:t>recorder</a:t>
            </a:r>
            <a:r>
              <a:rPr lang="it-IT" sz="2100" b="0" strike="noStrike" spc="-1" dirty="0">
                <a:solidFill>
                  <a:srgbClr val="000000"/>
                </a:solidFill>
                <a:latin typeface="Times New Roman" pitchFamily="18" charset="0"/>
                <a:cs typeface="Times New Roman" pitchFamily="18" charset="0"/>
              </a:rPr>
              <a:t>; pregresso </a:t>
            </a:r>
            <a:r>
              <a:rPr lang="it-IT" sz="2100" b="0" strike="noStrike" spc="-1" dirty="0" err="1">
                <a:solidFill>
                  <a:srgbClr val="000000"/>
                </a:solidFill>
                <a:latin typeface="Times New Roman" pitchFamily="18" charset="0"/>
                <a:cs typeface="Times New Roman" pitchFamily="18" charset="0"/>
              </a:rPr>
              <a:t>stroke</a:t>
            </a:r>
            <a:r>
              <a:rPr lang="it-IT" sz="2100" b="0" strike="noStrike" spc="-1" dirty="0">
                <a:solidFill>
                  <a:srgbClr val="000000"/>
                </a:solidFill>
                <a:latin typeface="Times New Roman" pitchFamily="18" charset="0"/>
                <a:cs typeface="Times New Roman" pitchFamily="18" charset="0"/>
              </a:rPr>
              <a:t> </a:t>
            </a:r>
            <a:r>
              <a:rPr lang="it-IT" sz="2100" b="0" strike="noStrike" spc="-1" dirty="0" err="1">
                <a:solidFill>
                  <a:srgbClr val="000000"/>
                </a:solidFill>
                <a:latin typeface="Times New Roman" pitchFamily="18" charset="0"/>
                <a:cs typeface="Times New Roman" pitchFamily="18" charset="0"/>
              </a:rPr>
              <a:t>cardio-embolico</a:t>
            </a:r>
            <a:endParaRPr lang="it-IT" sz="2100" b="0" strike="noStrike" spc="-1" dirty="0">
              <a:latin typeface="Times New Roman" pitchFamily="18" charset="0"/>
              <a:cs typeface="Times New Roman" pitchFamily="18" charset="0"/>
            </a:endParaRPr>
          </a:p>
          <a:p>
            <a:pPr>
              <a:lnSpc>
                <a:spcPct val="100000"/>
              </a:lnSpc>
            </a:pPr>
            <a:r>
              <a:rPr lang="it-IT" sz="2100" b="0" strike="noStrike" spc="-1" dirty="0">
                <a:solidFill>
                  <a:srgbClr val="000000"/>
                </a:solidFill>
                <a:latin typeface="Times New Roman" pitchFamily="18" charset="0"/>
                <a:cs typeface="Times New Roman" pitchFamily="18" charset="0"/>
              </a:rPr>
              <a:t>“3 interventi” per ernia inguinale bilaterale. Ultima visita chirurgica 1/2025 con punta d'ernia non </a:t>
            </a:r>
            <a:r>
              <a:rPr lang="it-IT" sz="2100" b="0" strike="noStrike" spc="-1" dirty="0" smtClean="0">
                <a:solidFill>
                  <a:srgbClr val="000000"/>
                </a:solidFill>
                <a:latin typeface="Times New Roman" pitchFamily="18" charset="0"/>
                <a:cs typeface="Times New Roman" pitchFamily="18" charset="0"/>
              </a:rPr>
              <a:t>intasata</a:t>
            </a:r>
            <a:endParaRPr lang="it-IT" sz="2100" b="0" strike="noStrike" spc="-1" dirty="0">
              <a:latin typeface="Times New Roman" pitchFamily="18" charset="0"/>
              <a:cs typeface="Times New Roman" pitchFamily="18" charset="0"/>
            </a:endParaRPr>
          </a:p>
          <a:p>
            <a:pPr>
              <a:lnSpc>
                <a:spcPct val="100000"/>
              </a:lnSpc>
            </a:pPr>
            <a:endParaRPr lang="it-IT" sz="2100" b="0" strike="noStrike" spc="-1" dirty="0">
              <a:latin typeface="Times New Roman" pitchFamily="18" charset="0"/>
              <a:cs typeface="Times New Roman" pitchFamily="18" charset="0"/>
            </a:endParaRPr>
          </a:p>
          <a:p>
            <a:pPr>
              <a:lnSpc>
                <a:spcPct val="100000"/>
              </a:lnSpc>
            </a:pPr>
            <a:r>
              <a:rPr lang="it-IT" sz="2100" b="0" strike="noStrike" spc="-1" dirty="0">
                <a:solidFill>
                  <a:srgbClr val="000000"/>
                </a:solidFill>
                <a:latin typeface="Times New Roman" pitchFamily="18" charset="0"/>
                <a:cs typeface="Times New Roman" pitchFamily="18" charset="0"/>
              </a:rPr>
              <a:t>Terapia domiciliare: </a:t>
            </a:r>
            <a:r>
              <a:rPr lang="it-IT" sz="2100" b="0" strike="noStrike" spc="-1" dirty="0" err="1">
                <a:solidFill>
                  <a:srgbClr val="000000"/>
                </a:solidFill>
                <a:latin typeface="Times New Roman" pitchFamily="18" charset="0"/>
                <a:cs typeface="Times New Roman" pitchFamily="18" charset="0"/>
              </a:rPr>
              <a:t>edoxaban</a:t>
            </a:r>
            <a:r>
              <a:rPr lang="it-IT" sz="2100" b="0" strike="noStrike" spc="-1" dirty="0">
                <a:solidFill>
                  <a:srgbClr val="000000"/>
                </a:solidFill>
                <a:latin typeface="Times New Roman" pitchFamily="18" charset="0"/>
                <a:cs typeface="Times New Roman" pitchFamily="18" charset="0"/>
              </a:rPr>
              <a:t>, </a:t>
            </a:r>
            <a:r>
              <a:rPr lang="it-IT" sz="2100" b="0" strike="noStrike" spc="-1" dirty="0" err="1">
                <a:solidFill>
                  <a:srgbClr val="000000"/>
                </a:solidFill>
                <a:latin typeface="Times New Roman" pitchFamily="18" charset="0"/>
                <a:cs typeface="Times New Roman" pitchFamily="18" charset="0"/>
              </a:rPr>
              <a:t>atorvastatina</a:t>
            </a:r>
            <a:r>
              <a:rPr lang="it-IT" sz="2100" b="0" strike="noStrike" spc="-1" dirty="0">
                <a:solidFill>
                  <a:srgbClr val="000000"/>
                </a:solidFill>
                <a:latin typeface="Times New Roman" pitchFamily="18" charset="0"/>
                <a:cs typeface="Times New Roman" pitchFamily="18" charset="0"/>
              </a:rPr>
              <a:t>, </a:t>
            </a:r>
            <a:r>
              <a:rPr lang="it-IT" sz="2100" b="0" strike="noStrike" spc="-1" dirty="0" err="1">
                <a:solidFill>
                  <a:srgbClr val="000000"/>
                </a:solidFill>
                <a:latin typeface="Times New Roman" pitchFamily="18" charset="0"/>
                <a:cs typeface="Times New Roman" pitchFamily="18" charset="0"/>
              </a:rPr>
              <a:t>pantoprazolo</a:t>
            </a:r>
            <a:r>
              <a:rPr lang="it-IT" sz="2100" b="0" strike="noStrike" spc="-1" dirty="0">
                <a:solidFill>
                  <a:srgbClr val="000000"/>
                </a:solidFill>
                <a:latin typeface="Times New Roman" pitchFamily="18" charset="0"/>
                <a:cs typeface="Times New Roman" pitchFamily="18" charset="0"/>
              </a:rPr>
              <a:t>, acido </a:t>
            </a:r>
            <a:r>
              <a:rPr lang="it-IT" sz="2100" b="0" strike="noStrike" spc="-1" dirty="0" err="1">
                <a:solidFill>
                  <a:srgbClr val="000000"/>
                </a:solidFill>
                <a:latin typeface="Times New Roman" pitchFamily="18" charset="0"/>
                <a:cs typeface="Times New Roman" pitchFamily="18" charset="0"/>
              </a:rPr>
              <a:t>ursodesossicolico</a:t>
            </a:r>
            <a:endParaRPr lang="it-IT" sz="2100" b="0" strike="noStrike" spc="-1" dirty="0">
              <a:latin typeface="Times New Roman" pitchFamily="18" charset="0"/>
              <a:cs typeface="Times New Roman" pitchFamily="18" charset="0"/>
            </a:endParaRPr>
          </a:p>
          <a:p>
            <a:pPr>
              <a:lnSpc>
                <a:spcPct val="100000"/>
              </a:lnSpc>
            </a:pPr>
            <a:endParaRPr lang="it-IT" sz="2100" b="0" strike="noStrike" spc="-1" dirty="0">
              <a:latin typeface="Times New Roman" pitchFamily="18" charset="0"/>
              <a:cs typeface="Times New Roman" pitchFamily="18" charset="0"/>
            </a:endParaRPr>
          </a:p>
          <a:p>
            <a:pPr>
              <a:lnSpc>
                <a:spcPct val="100000"/>
              </a:lnSpc>
            </a:pPr>
            <a:r>
              <a:rPr lang="it-IT" sz="2100" b="0" strike="noStrike" spc="-1" dirty="0">
                <a:solidFill>
                  <a:srgbClr val="000000"/>
                </a:solidFill>
                <a:latin typeface="Times New Roman" pitchFamily="18" charset="0"/>
                <a:cs typeface="Times New Roman" pitchFamily="18" charset="0"/>
              </a:rPr>
              <a:t>EE: WBC 13.69, </a:t>
            </a:r>
            <a:r>
              <a:rPr lang="it-IT" sz="2100" b="0" strike="noStrike" spc="-1" dirty="0" err="1">
                <a:solidFill>
                  <a:srgbClr val="000000"/>
                </a:solidFill>
                <a:latin typeface="Times New Roman" pitchFamily="18" charset="0"/>
                <a:cs typeface="Times New Roman" pitchFamily="18" charset="0"/>
              </a:rPr>
              <a:t>Hb</a:t>
            </a:r>
            <a:r>
              <a:rPr lang="it-IT" sz="2100" b="0" strike="noStrike" spc="-1" dirty="0">
                <a:solidFill>
                  <a:srgbClr val="000000"/>
                </a:solidFill>
                <a:latin typeface="Times New Roman" pitchFamily="18" charset="0"/>
                <a:cs typeface="Times New Roman" pitchFamily="18" charset="0"/>
              </a:rPr>
              <a:t> 13.8,HCT 41.9, PLT 208, </a:t>
            </a:r>
            <a:r>
              <a:rPr lang="it-IT" sz="2100" b="0" strike="noStrike" spc="-1" dirty="0" err="1">
                <a:solidFill>
                  <a:srgbClr val="000000"/>
                </a:solidFill>
                <a:latin typeface="Times New Roman" pitchFamily="18" charset="0"/>
                <a:cs typeface="Times New Roman" pitchFamily="18" charset="0"/>
              </a:rPr>
              <a:t>Glu</a:t>
            </a:r>
            <a:r>
              <a:rPr lang="it-IT" sz="2100" b="0" strike="noStrike" spc="-1" dirty="0">
                <a:solidFill>
                  <a:srgbClr val="000000"/>
                </a:solidFill>
                <a:latin typeface="Times New Roman" pitchFamily="18" charset="0"/>
                <a:cs typeface="Times New Roman" pitchFamily="18" charset="0"/>
              </a:rPr>
              <a:t>, 162, INR 1.06, </a:t>
            </a:r>
            <a:r>
              <a:rPr lang="it-IT" sz="2100" b="0" strike="noStrike" spc="-1" dirty="0" err="1">
                <a:solidFill>
                  <a:srgbClr val="000000"/>
                </a:solidFill>
                <a:latin typeface="Times New Roman" pitchFamily="18" charset="0"/>
                <a:cs typeface="Times New Roman" pitchFamily="18" charset="0"/>
              </a:rPr>
              <a:t>creat</a:t>
            </a:r>
            <a:r>
              <a:rPr lang="it-IT" sz="2100" b="0" strike="noStrike" spc="-1" dirty="0">
                <a:solidFill>
                  <a:srgbClr val="000000"/>
                </a:solidFill>
                <a:latin typeface="Times New Roman" pitchFamily="18" charset="0"/>
                <a:cs typeface="Times New Roman" pitchFamily="18" charset="0"/>
              </a:rPr>
              <a:t> 0.83, AST/ALT 29/18, Amy 64, CK 64, </a:t>
            </a:r>
            <a:r>
              <a:rPr lang="it-IT" sz="2100" b="0" strike="noStrike" spc="-1" dirty="0" err="1">
                <a:solidFill>
                  <a:srgbClr val="000000"/>
                </a:solidFill>
                <a:latin typeface="Times New Roman" pitchFamily="18" charset="0"/>
                <a:cs typeface="Times New Roman" pitchFamily="18" charset="0"/>
              </a:rPr>
              <a:t>Na</a:t>
            </a:r>
            <a:r>
              <a:rPr lang="it-IT" sz="2100" b="0" strike="noStrike" spc="-1" dirty="0">
                <a:solidFill>
                  <a:srgbClr val="000000"/>
                </a:solidFill>
                <a:latin typeface="Times New Roman" pitchFamily="18" charset="0"/>
                <a:cs typeface="Times New Roman" pitchFamily="18" charset="0"/>
              </a:rPr>
              <a:t>/K 137/3.7, PCR 2.7</a:t>
            </a:r>
            <a:endParaRPr lang="it-IT" sz="2100" b="0" strike="noStrike" spc="-1" dirty="0">
              <a:latin typeface="Times New Roman" pitchFamily="18" charset="0"/>
              <a:cs typeface="Times New Roman" pitchFamily="18" charset="0"/>
            </a:endParaRPr>
          </a:p>
          <a:p>
            <a:pPr>
              <a:lnSpc>
                <a:spcPct val="100000"/>
              </a:lnSpc>
            </a:pPr>
            <a:r>
              <a:rPr lang="it-IT" sz="2100" b="0" strike="noStrike" spc="-1" dirty="0">
                <a:solidFill>
                  <a:srgbClr val="000000"/>
                </a:solidFill>
                <a:latin typeface="Times New Roman" pitchFamily="18" charset="0"/>
                <a:cs typeface="Times New Roman" pitchFamily="18" charset="0"/>
              </a:rPr>
              <a:t>ECG: bradi FA con </a:t>
            </a:r>
            <a:r>
              <a:rPr lang="it-IT" sz="2100" b="0" strike="noStrike" spc="-1" dirty="0" err="1">
                <a:solidFill>
                  <a:srgbClr val="000000"/>
                </a:solidFill>
                <a:latin typeface="Times New Roman" pitchFamily="18" charset="0"/>
                <a:cs typeface="Times New Roman" pitchFamily="18" charset="0"/>
              </a:rPr>
              <a:t>fvm</a:t>
            </a:r>
            <a:r>
              <a:rPr lang="it-IT" sz="2100" b="0" strike="noStrike" spc="-1" dirty="0">
                <a:solidFill>
                  <a:srgbClr val="000000"/>
                </a:solidFill>
                <a:latin typeface="Times New Roman" pitchFamily="18" charset="0"/>
                <a:cs typeface="Times New Roman" pitchFamily="18" charset="0"/>
              </a:rPr>
              <a:t> 39 </a:t>
            </a:r>
            <a:r>
              <a:rPr lang="it-IT" sz="2100" b="0" strike="noStrike" spc="-1" dirty="0" err="1">
                <a:solidFill>
                  <a:srgbClr val="000000"/>
                </a:solidFill>
                <a:latin typeface="Times New Roman" pitchFamily="18" charset="0"/>
                <a:cs typeface="Times New Roman" pitchFamily="18" charset="0"/>
              </a:rPr>
              <a:t>bpm</a:t>
            </a:r>
            <a:r>
              <a:rPr lang="it-IT" sz="2100" b="0" strike="noStrike" spc="-1" dirty="0">
                <a:solidFill>
                  <a:srgbClr val="000000"/>
                </a:solidFill>
                <a:latin typeface="Times New Roman" pitchFamily="18" charset="0"/>
                <a:cs typeface="Times New Roman" pitchFamily="18" charset="0"/>
              </a:rPr>
              <a:t>, non alterazioni T-ST</a:t>
            </a:r>
            <a:endParaRPr lang="it-IT" sz="2100" b="0" strike="noStrike" spc="-1" dirty="0">
              <a:latin typeface="Times New Roman" pitchFamily="18" charset="0"/>
              <a:cs typeface="Times New Roman" pitchFamily="18" charset="0"/>
            </a:endParaRPr>
          </a:p>
          <a:p>
            <a:pPr>
              <a:lnSpc>
                <a:spcPct val="100000"/>
              </a:lnSpc>
            </a:pPr>
            <a:r>
              <a:rPr lang="it-IT" sz="2100" b="0" strike="noStrike" spc="-1" dirty="0">
                <a:solidFill>
                  <a:srgbClr val="000000"/>
                </a:solidFill>
                <a:latin typeface="Times New Roman" pitchFamily="18" charset="0"/>
                <a:cs typeface="Times New Roman" pitchFamily="18" charset="0"/>
              </a:rPr>
              <a:t>EGA arterioso in AA: ph 7.40, pO2 100, pCO2 32,  </a:t>
            </a:r>
            <a:r>
              <a:rPr lang="it-IT" sz="2100" b="0" strike="noStrike" spc="-1" dirty="0" err="1">
                <a:solidFill>
                  <a:srgbClr val="000000"/>
                </a:solidFill>
                <a:latin typeface="Times New Roman" pitchFamily="18" charset="0"/>
                <a:cs typeface="Times New Roman" pitchFamily="18" charset="0"/>
              </a:rPr>
              <a:t>Lac</a:t>
            </a:r>
            <a:r>
              <a:rPr lang="it-IT" sz="2100" b="0" strike="noStrike" spc="-1" dirty="0">
                <a:solidFill>
                  <a:srgbClr val="000000"/>
                </a:solidFill>
                <a:latin typeface="Times New Roman" pitchFamily="18" charset="0"/>
                <a:cs typeface="Times New Roman" pitchFamily="18" charset="0"/>
              </a:rPr>
              <a:t> 2.1, HCO3- 19, </a:t>
            </a:r>
            <a:r>
              <a:rPr lang="it-IT" sz="2100" b="0" strike="noStrike" spc="-1" dirty="0" err="1">
                <a:solidFill>
                  <a:srgbClr val="000000"/>
                </a:solidFill>
                <a:latin typeface="Times New Roman" pitchFamily="18" charset="0"/>
                <a:cs typeface="Times New Roman" pitchFamily="18" charset="0"/>
              </a:rPr>
              <a:t>Na</a:t>
            </a:r>
            <a:r>
              <a:rPr lang="it-IT" sz="2100" b="0" strike="noStrike" spc="-1" dirty="0">
                <a:solidFill>
                  <a:srgbClr val="000000"/>
                </a:solidFill>
                <a:latin typeface="Times New Roman" pitchFamily="18" charset="0"/>
                <a:cs typeface="Times New Roman" pitchFamily="18" charset="0"/>
              </a:rPr>
              <a:t>/K 138/4, </a:t>
            </a:r>
            <a:r>
              <a:rPr lang="it-IT" sz="2100" b="0" strike="noStrike" spc="-1" dirty="0" err="1">
                <a:solidFill>
                  <a:srgbClr val="000000"/>
                </a:solidFill>
                <a:latin typeface="Times New Roman" pitchFamily="18" charset="0"/>
                <a:cs typeface="Times New Roman" pitchFamily="18" charset="0"/>
              </a:rPr>
              <a:t>Hb</a:t>
            </a:r>
            <a:r>
              <a:rPr lang="it-IT" sz="2100" b="0" strike="noStrike" spc="-1" dirty="0">
                <a:solidFill>
                  <a:srgbClr val="000000"/>
                </a:solidFill>
                <a:latin typeface="Times New Roman" pitchFamily="18" charset="0"/>
                <a:cs typeface="Times New Roman" pitchFamily="18" charset="0"/>
              </a:rPr>
              <a:t> 13.8, </a:t>
            </a:r>
            <a:r>
              <a:rPr lang="it-IT" sz="2100" b="0" strike="noStrike" spc="-1" dirty="0" err="1">
                <a:solidFill>
                  <a:srgbClr val="000000"/>
                </a:solidFill>
                <a:latin typeface="Times New Roman" pitchFamily="18" charset="0"/>
                <a:cs typeface="Times New Roman" pitchFamily="18" charset="0"/>
              </a:rPr>
              <a:t>Glu</a:t>
            </a:r>
            <a:r>
              <a:rPr lang="it-IT" sz="2100" b="0" strike="noStrike" spc="-1" dirty="0">
                <a:solidFill>
                  <a:srgbClr val="000000"/>
                </a:solidFill>
                <a:latin typeface="Times New Roman" pitchFamily="18" charset="0"/>
                <a:cs typeface="Times New Roman" pitchFamily="18" charset="0"/>
              </a:rPr>
              <a:t> 189</a:t>
            </a:r>
            <a:endParaRPr lang="it-IT" sz="2100" b="0" strike="noStrike" spc="-1" dirty="0">
              <a:latin typeface="Times New Roman" pitchFamily="18" charset="0"/>
              <a:cs typeface="Times New Roman" pitchFamily="18" charset="0"/>
            </a:endParaRPr>
          </a:p>
          <a:p>
            <a:pPr>
              <a:lnSpc>
                <a:spcPct val="100000"/>
              </a:lnSpc>
            </a:pPr>
            <a:r>
              <a:rPr lang="it-IT" sz="2100" b="0" strike="noStrike" spc="-1" dirty="0" err="1">
                <a:solidFill>
                  <a:srgbClr val="000000"/>
                </a:solidFill>
                <a:latin typeface="Times New Roman" pitchFamily="18" charset="0"/>
                <a:cs typeface="Times New Roman" pitchFamily="18" charset="0"/>
              </a:rPr>
              <a:t>Ecoscopia</a:t>
            </a:r>
            <a:r>
              <a:rPr lang="it-IT" sz="2100" b="0" strike="noStrike" spc="-1" dirty="0">
                <a:solidFill>
                  <a:srgbClr val="000000"/>
                </a:solidFill>
                <a:latin typeface="Times New Roman" pitchFamily="18" charset="0"/>
                <a:cs typeface="Times New Roman" pitchFamily="18" charset="0"/>
              </a:rPr>
              <a:t>: Aorta addominale regolare per calibro e decorso, non idronefrosi, non liquido libero in </a:t>
            </a:r>
            <a:r>
              <a:rPr lang="it-IT" sz="2100" b="0" strike="noStrike" spc="-1" dirty="0" smtClean="0">
                <a:solidFill>
                  <a:srgbClr val="000000"/>
                </a:solidFill>
                <a:latin typeface="Times New Roman" pitchFamily="18" charset="0"/>
                <a:cs typeface="Times New Roman" pitchFamily="18" charset="0"/>
              </a:rPr>
              <a:t>addome</a:t>
            </a:r>
            <a:endParaRPr lang="it-IT" sz="2100" b="0" strike="noStrike" spc="-1" dirty="0">
              <a:latin typeface="Times New Roman" pitchFamily="18" charset="0"/>
              <a:cs typeface="Times New Roman" pitchFamily="18" charset="0"/>
            </a:endParaRPr>
          </a:p>
          <a:p>
            <a:pPr>
              <a:lnSpc>
                <a:spcPct val="100000"/>
              </a:lnSpc>
            </a:pPr>
            <a:endParaRPr lang="it-IT" sz="2100" b="0" strike="noStrike" spc="-1" dirty="0">
              <a:latin typeface="Times New Roman" pitchFamily="18" charset="0"/>
              <a:cs typeface="Times New Roman" pitchFamily="18" charset="0"/>
            </a:endParaRPr>
          </a:p>
          <a:p>
            <a:pPr>
              <a:lnSpc>
                <a:spcPct val="100000"/>
              </a:lnSpc>
            </a:pPr>
            <a:r>
              <a:rPr lang="it-IT" sz="2100" b="1" spc="-1" dirty="0">
                <a:solidFill>
                  <a:srgbClr val="000000"/>
                </a:solidFill>
                <a:latin typeface="Times New Roman" pitchFamily="18" charset="0"/>
                <a:cs typeface="Times New Roman" pitchFamily="18" charset="0"/>
              </a:rPr>
              <a:t>h</a:t>
            </a:r>
            <a:r>
              <a:rPr lang="it-IT" sz="2100" b="1" strike="noStrike" spc="-1" dirty="0" smtClean="0">
                <a:solidFill>
                  <a:srgbClr val="000000"/>
                </a:solidFill>
                <a:latin typeface="Times New Roman" pitchFamily="18" charset="0"/>
                <a:cs typeface="Times New Roman" pitchFamily="18" charset="0"/>
              </a:rPr>
              <a:t> </a:t>
            </a:r>
            <a:r>
              <a:rPr lang="it-IT" sz="2100" b="1" strike="noStrike" spc="-1" dirty="0">
                <a:solidFill>
                  <a:srgbClr val="000000"/>
                </a:solidFill>
                <a:latin typeface="Times New Roman" pitchFamily="18" charset="0"/>
                <a:cs typeface="Times New Roman" pitchFamily="18" charset="0"/>
              </a:rPr>
              <a:t>19.05</a:t>
            </a:r>
            <a:r>
              <a:rPr lang="it-IT" sz="2100" b="0" strike="noStrike" spc="-1" dirty="0">
                <a:solidFill>
                  <a:srgbClr val="000000"/>
                </a:solidFill>
                <a:latin typeface="Times New Roman" pitchFamily="18" charset="0"/>
                <a:cs typeface="Times New Roman" pitchFamily="18" charset="0"/>
              </a:rPr>
              <a:t>: episodio di vomito alimentare. Richiesta </a:t>
            </a:r>
            <a:r>
              <a:rPr lang="it-IT" sz="2100" b="0" strike="noStrike" spc="-1" dirty="0" err="1">
                <a:solidFill>
                  <a:srgbClr val="000000"/>
                </a:solidFill>
                <a:latin typeface="Times New Roman" pitchFamily="18" charset="0"/>
                <a:cs typeface="Times New Roman" pitchFamily="18" charset="0"/>
              </a:rPr>
              <a:t>Tc</a:t>
            </a:r>
            <a:r>
              <a:rPr lang="it-IT" sz="2100" b="0" strike="noStrike" spc="-1" dirty="0">
                <a:solidFill>
                  <a:srgbClr val="000000"/>
                </a:solidFill>
                <a:latin typeface="Times New Roman" pitchFamily="18" charset="0"/>
                <a:cs typeface="Times New Roman" pitchFamily="18" charset="0"/>
              </a:rPr>
              <a:t> addome</a:t>
            </a:r>
            <a:endParaRPr lang="it-IT" sz="2100" b="0" strike="noStrike" spc="-1" dirty="0">
              <a:latin typeface="Times New Roman" pitchFamily="18" charset="0"/>
              <a:cs typeface="Times New Roman" pitchFamily="18" charset="0"/>
            </a:endParaRPr>
          </a:p>
          <a:p>
            <a:pPr>
              <a:lnSpc>
                <a:spcPct val="100000"/>
              </a:lnSpc>
            </a:pPr>
            <a:endParaRPr lang="it-IT" sz="2100" b="0" strike="noStrike" spc="-1" dirty="0">
              <a:latin typeface="Arial"/>
            </a:endParaRPr>
          </a:p>
          <a:p>
            <a:pPr>
              <a:lnSpc>
                <a:spcPct val="100000"/>
              </a:lnSpc>
            </a:pPr>
            <a:endParaRPr lang="it-IT" sz="2100" b="0" strike="noStrike" spc="-1" dirty="0">
              <a:latin typeface="Arial"/>
            </a:endParaRPr>
          </a:p>
          <a:p>
            <a:pPr>
              <a:lnSpc>
                <a:spcPct val="100000"/>
              </a:lnSpc>
            </a:pPr>
            <a:endParaRPr lang="it-IT" sz="2100" b="0" strike="noStrike" spc="-1" dirty="0">
              <a:latin typeface="Arial"/>
            </a:endParaRPr>
          </a:p>
        </p:txBody>
      </p:sp>
      <p:sp>
        <p:nvSpPr>
          <p:cNvPr id="99"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2"/>
          <p:cNvSpPr/>
          <p:nvPr/>
        </p:nvSpPr>
        <p:spPr>
          <a:xfrm>
            <a:off x="407608" y="548680"/>
            <a:ext cx="11784392" cy="77237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2200" b="1" strike="noStrike" spc="-1" dirty="0">
                <a:solidFill>
                  <a:srgbClr val="000000"/>
                </a:solidFill>
                <a:latin typeface="Times New Roman" pitchFamily="18" charset="0"/>
                <a:cs typeface="Times New Roman" pitchFamily="18" charset="0"/>
              </a:rPr>
              <a:t>29/08</a:t>
            </a:r>
            <a:r>
              <a:rPr lang="it-IT" sz="2200" b="0" strike="noStrike" spc="-1" dirty="0">
                <a:solidFill>
                  <a:srgbClr val="000000"/>
                </a:solidFill>
                <a:latin typeface="Times New Roman" pitchFamily="18" charset="0"/>
                <a:cs typeface="Times New Roman" pitchFamily="18" charset="0"/>
              </a:rPr>
              <a:t>: inviato in Radiologia e sottoposto a posizionamento di </a:t>
            </a:r>
            <a:r>
              <a:rPr lang="it-IT" sz="2200" b="0" strike="noStrike" spc="-1" dirty="0" err="1">
                <a:solidFill>
                  <a:srgbClr val="000000"/>
                </a:solidFill>
                <a:latin typeface="Times New Roman" pitchFamily="18" charset="0"/>
                <a:cs typeface="Times New Roman" pitchFamily="18" charset="0"/>
              </a:rPr>
              <a:t>dreaggio</a:t>
            </a:r>
            <a:r>
              <a:rPr lang="it-IT" sz="2200" b="0" strike="noStrike" spc="-1" dirty="0">
                <a:solidFill>
                  <a:srgbClr val="000000"/>
                </a:solidFill>
                <a:latin typeface="Times New Roman" pitchFamily="18" charset="0"/>
                <a:cs typeface="Times New Roman" pitchFamily="18" charset="0"/>
              </a:rPr>
              <a:t> </a:t>
            </a:r>
            <a:r>
              <a:rPr lang="it-IT" sz="2200" b="0" strike="noStrike" spc="-1" dirty="0" err="1">
                <a:solidFill>
                  <a:srgbClr val="000000"/>
                </a:solidFill>
                <a:latin typeface="Times New Roman" pitchFamily="18" charset="0"/>
                <a:cs typeface="Times New Roman" pitchFamily="18" charset="0"/>
              </a:rPr>
              <a:t>colecistostomico</a:t>
            </a:r>
            <a:r>
              <a:rPr lang="it-IT" sz="2200" b="0" strike="noStrike" spc="-1" dirty="0">
                <a:solidFill>
                  <a:srgbClr val="000000"/>
                </a:solidFill>
                <a:latin typeface="Times New Roman" pitchFamily="18" charset="0"/>
                <a:cs typeface="Times New Roman" pitchFamily="18" charset="0"/>
              </a:rPr>
              <a:t> per via percutanea + posizionamento di drenaggio dell’ascesso epatico</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1" strike="noStrike" spc="-1" dirty="0">
                <a:solidFill>
                  <a:srgbClr val="000000"/>
                </a:solidFill>
                <a:latin typeface="Times New Roman" pitchFamily="18" charset="0"/>
                <a:cs typeface="Times New Roman" pitchFamily="18" charset="0"/>
              </a:rPr>
              <a:t>30/08</a:t>
            </a:r>
            <a:r>
              <a:rPr lang="it-IT" sz="2200" b="0" strike="noStrike" spc="-1" dirty="0">
                <a:solidFill>
                  <a:srgbClr val="000000"/>
                </a:solidFill>
                <a:latin typeface="Times New Roman" pitchFamily="18" charset="0"/>
                <a:cs typeface="Times New Roman" pitchFamily="18" charset="0"/>
              </a:rPr>
              <a:t>: miglioramento clinico. “Addome trattabile, non dolente né dolorabile”. Drenaggio </a:t>
            </a:r>
            <a:r>
              <a:rPr lang="it-IT" sz="2200" b="0" strike="noStrike" spc="-1" dirty="0" err="1">
                <a:solidFill>
                  <a:srgbClr val="000000"/>
                </a:solidFill>
                <a:latin typeface="Times New Roman" pitchFamily="18" charset="0"/>
                <a:cs typeface="Times New Roman" pitchFamily="18" charset="0"/>
              </a:rPr>
              <a:t>colecistostomico</a:t>
            </a:r>
            <a:r>
              <a:rPr lang="it-IT" sz="2200" b="0" strike="noStrike" spc="-1" dirty="0">
                <a:solidFill>
                  <a:srgbClr val="000000"/>
                </a:solidFill>
                <a:latin typeface="Times New Roman" pitchFamily="18" charset="0"/>
                <a:cs typeface="Times New Roman" pitchFamily="18" charset="0"/>
              </a:rPr>
              <a:t>: tracce biliari. Drenaggio </a:t>
            </a:r>
            <a:r>
              <a:rPr lang="it-IT" sz="2200" b="0" strike="noStrike" spc="-1" dirty="0" err="1">
                <a:solidFill>
                  <a:srgbClr val="000000"/>
                </a:solidFill>
                <a:latin typeface="Times New Roman" pitchFamily="18" charset="0"/>
                <a:cs typeface="Times New Roman" pitchFamily="18" charset="0"/>
              </a:rPr>
              <a:t>transepatico</a:t>
            </a:r>
            <a:r>
              <a:rPr lang="it-IT" sz="2200" b="0" strike="noStrike" spc="-1" dirty="0">
                <a:solidFill>
                  <a:srgbClr val="000000"/>
                </a:solidFill>
                <a:latin typeface="Times New Roman" pitchFamily="18" charset="0"/>
                <a:cs typeface="Times New Roman" pitchFamily="18" charset="0"/>
              </a:rPr>
              <a:t>: 100 cc.</a:t>
            </a:r>
            <a:endParaRPr lang="it-IT" sz="2200" b="0" strike="noStrike" spc="-1" dirty="0">
              <a:latin typeface="Times New Roman" pitchFamily="18" charset="0"/>
              <a:cs typeface="Times New Roman" pitchFamily="18" charset="0"/>
            </a:endParaRPr>
          </a:p>
          <a:p>
            <a:pPr>
              <a:lnSpc>
                <a:spcPct val="100000"/>
              </a:lnSpc>
            </a:pPr>
            <a:r>
              <a:rPr lang="it-IT" sz="2200" b="1" strike="noStrike" spc="-1" dirty="0">
                <a:solidFill>
                  <a:srgbClr val="000000"/>
                </a:solidFill>
                <a:latin typeface="Times New Roman" pitchFamily="18" charset="0"/>
                <a:cs typeface="Times New Roman" pitchFamily="18" charset="0"/>
              </a:rPr>
              <a:t>EE: </a:t>
            </a:r>
            <a:r>
              <a:rPr lang="it-IT" sz="2200" b="0" strike="noStrike" spc="-1" dirty="0">
                <a:solidFill>
                  <a:srgbClr val="000000"/>
                </a:solidFill>
                <a:latin typeface="Times New Roman" pitchFamily="18" charset="0"/>
                <a:cs typeface="Times New Roman" pitchFamily="18" charset="0"/>
              </a:rPr>
              <a:t>WBC 13.14, </a:t>
            </a:r>
            <a:r>
              <a:rPr lang="it-IT" sz="2200" b="0" strike="noStrike" spc="-1" dirty="0" err="1">
                <a:solidFill>
                  <a:srgbClr val="000000"/>
                </a:solidFill>
                <a:latin typeface="Times New Roman" pitchFamily="18" charset="0"/>
                <a:cs typeface="Times New Roman" pitchFamily="18" charset="0"/>
              </a:rPr>
              <a:t>Hb</a:t>
            </a:r>
            <a:r>
              <a:rPr lang="it-IT" sz="2200" b="0" strike="noStrike" spc="-1" dirty="0">
                <a:solidFill>
                  <a:srgbClr val="000000"/>
                </a:solidFill>
                <a:latin typeface="Times New Roman" pitchFamily="18" charset="0"/>
                <a:cs typeface="Times New Roman" pitchFamily="18" charset="0"/>
              </a:rPr>
              <a:t> 9.9, PLKT 446. </a:t>
            </a:r>
            <a:r>
              <a:rPr lang="it-IT" sz="2200" b="0" strike="noStrike" spc="-1" dirty="0" err="1">
                <a:solidFill>
                  <a:srgbClr val="000000"/>
                </a:solidFill>
                <a:latin typeface="Times New Roman" pitchFamily="18" charset="0"/>
                <a:cs typeface="Times New Roman" pitchFamily="18" charset="0"/>
              </a:rPr>
              <a:t>creat</a:t>
            </a:r>
            <a:r>
              <a:rPr lang="it-IT" sz="2200" b="0" strike="noStrike" spc="-1" dirty="0">
                <a:solidFill>
                  <a:srgbClr val="000000"/>
                </a:solidFill>
                <a:latin typeface="Times New Roman" pitchFamily="18" charset="0"/>
                <a:cs typeface="Times New Roman" pitchFamily="18" charset="0"/>
              </a:rPr>
              <a:t> 0.92, </a:t>
            </a:r>
            <a:r>
              <a:rPr lang="it-IT" sz="2200" b="0" strike="noStrike" spc="-1" dirty="0" err="1">
                <a:solidFill>
                  <a:srgbClr val="000000"/>
                </a:solidFill>
                <a:latin typeface="Times New Roman" pitchFamily="18" charset="0"/>
                <a:cs typeface="Times New Roman" pitchFamily="18" charset="0"/>
              </a:rPr>
              <a:t>bil</a:t>
            </a:r>
            <a:r>
              <a:rPr lang="it-IT" sz="2200" b="0" strike="noStrike" spc="-1" dirty="0">
                <a:solidFill>
                  <a:srgbClr val="000000"/>
                </a:solidFill>
                <a:latin typeface="Times New Roman" pitchFamily="18" charset="0"/>
                <a:cs typeface="Times New Roman" pitchFamily="18" charset="0"/>
              </a:rPr>
              <a:t> tot/dir 0.7/0.1, AST/ALT17/53, GGT/ALP 113/177, Amy 40, PCR 152.9, PCT 5.03</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Comincia dieta semisolida</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Progressivo miglioramento clinico e degli indici di flogosi. Progressivo incremento della </a:t>
            </a:r>
            <a:r>
              <a:rPr lang="it-IT" sz="2200" b="0" strike="noStrike" spc="-1" dirty="0" smtClean="0">
                <a:solidFill>
                  <a:srgbClr val="000000"/>
                </a:solidFill>
                <a:latin typeface="Times New Roman" pitchFamily="18" charset="0"/>
                <a:cs typeface="Times New Roman" pitchFamily="18" charset="0"/>
              </a:rPr>
              <a:t>dieta</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1" strike="noStrike" spc="-1" dirty="0">
                <a:solidFill>
                  <a:srgbClr val="000000"/>
                </a:solidFill>
                <a:latin typeface="Times New Roman" pitchFamily="18" charset="0"/>
                <a:cs typeface="Times New Roman" pitchFamily="18" charset="0"/>
              </a:rPr>
              <a:t>01/09</a:t>
            </a:r>
            <a:r>
              <a:rPr lang="it-IT" sz="2200" b="0" strike="noStrike" spc="-1" dirty="0">
                <a:solidFill>
                  <a:srgbClr val="000000"/>
                </a:solidFill>
                <a:latin typeface="Times New Roman" pitchFamily="18" charset="0"/>
                <a:cs typeface="Times New Roman" pitchFamily="18" charset="0"/>
              </a:rPr>
              <a:t>: controllo Ecografico: buona detersione dell’ascesso epatico. Drenaggio </a:t>
            </a:r>
            <a:r>
              <a:rPr lang="it-IT" sz="2200" b="0" strike="noStrike" spc="-1" dirty="0" err="1">
                <a:solidFill>
                  <a:srgbClr val="000000"/>
                </a:solidFill>
                <a:latin typeface="Times New Roman" pitchFamily="18" charset="0"/>
                <a:cs typeface="Times New Roman" pitchFamily="18" charset="0"/>
              </a:rPr>
              <a:t>endocolecistico</a:t>
            </a:r>
            <a:r>
              <a:rPr lang="it-IT" sz="2200" b="0" strike="noStrike" spc="-1" dirty="0">
                <a:solidFill>
                  <a:srgbClr val="000000"/>
                </a:solidFill>
                <a:latin typeface="Times New Roman" pitchFamily="18" charset="0"/>
                <a:cs typeface="Times New Roman" pitchFamily="18" charset="0"/>
              </a:rPr>
              <a:t> correttamente posizionato all'interno del lume della colecisti, ma in parte ostruito</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1" strike="noStrike" spc="-1" dirty="0">
                <a:solidFill>
                  <a:srgbClr val="000000"/>
                </a:solidFill>
                <a:latin typeface="Times New Roman" pitchFamily="18" charset="0"/>
                <a:cs typeface="Times New Roman" pitchFamily="18" charset="0"/>
              </a:rPr>
              <a:t>03/09: </a:t>
            </a:r>
            <a:r>
              <a:rPr lang="it-IT" sz="2200" b="0" strike="noStrike" spc="-1" dirty="0">
                <a:solidFill>
                  <a:srgbClr val="000000"/>
                </a:solidFill>
                <a:latin typeface="Times New Roman" pitchFamily="18" charset="0"/>
                <a:cs typeface="Times New Roman" pitchFamily="18" charset="0"/>
              </a:rPr>
              <a:t>controllo radiologico interventista: catetere </a:t>
            </a:r>
            <a:r>
              <a:rPr lang="it-IT" sz="2200" b="0" strike="noStrike" spc="-1" dirty="0" err="1">
                <a:solidFill>
                  <a:srgbClr val="000000"/>
                </a:solidFill>
                <a:latin typeface="Times New Roman" pitchFamily="18" charset="0"/>
                <a:cs typeface="Times New Roman" pitchFamily="18" charset="0"/>
              </a:rPr>
              <a:t>colecistostomico</a:t>
            </a:r>
            <a:r>
              <a:rPr lang="it-IT" sz="2200" b="0" strike="noStrike" spc="-1" dirty="0">
                <a:solidFill>
                  <a:srgbClr val="000000"/>
                </a:solidFill>
                <a:latin typeface="Times New Roman" pitchFamily="18" charset="0"/>
                <a:cs typeface="Times New Roman" pitchFamily="18" charset="0"/>
              </a:rPr>
              <a:t> pervio. Si mobilizza il drenaggio e si aspirano circa 20 cc di liquido maleodorante </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1" strike="noStrike" spc="-1" dirty="0">
                <a:solidFill>
                  <a:srgbClr val="000000"/>
                </a:solidFill>
                <a:latin typeface="Times New Roman" pitchFamily="18" charset="0"/>
                <a:cs typeface="Times New Roman" pitchFamily="18" charset="0"/>
              </a:rPr>
              <a:t>05/09</a:t>
            </a:r>
            <a:r>
              <a:rPr lang="it-IT" sz="2200" b="0" strike="noStrike" spc="-1" dirty="0">
                <a:solidFill>
                  <a:srgbClr val="000000"/>
                </a:solidFill>
                <a:latin typeface="Times New Roman" pitchFamily="18" charset="0"/>
                <a:cs typeface="Times New Roman" pitchFamily="18" charset="0"/>
              </a:rPr>
              <a:t>: eseguito controllo </a:t>
            </a:r>
            <a:r>
              <a:rPr lang="it-IT" sz="2200" b="0" strike="noStrike" spc="-1" dirty="0" err="1">
                <a:solidFill>
                  <a:srgbClr val="000000"/>
                </a:solidFill>
                <a:latin typeface="Times New Roman" pitchFamily="18" charset="0"/>
                <a:cs typeface="Times New Roman" pitchFamily="18" charset="0"/>
              </a:rPr>
              <a:t>Tc</a:t>
            </a:r>
            <a:endParaRPr lang="it-IT" sz="2200" b="0" strike="noStrike" spc="-1" dirty="0">
              <a:latin typeface="Times New Roman" pitchFamily="18" charset="0"/>
              <a:cs typeface="Times New Roman" pitchFamily="18" charset="0"/>
            </a:endParaRPr>
          </a:p>
          <a:p>
            <a:pPr>
              <a:lnSpc>
                <a:spcPct val="100000"/>
              </a:lnSpc>
            </a:pPr>
            <a:endParaRPr lang="it-IT" sz="2000" b="0" strike="noStrike" spc="-1" dirty="0">
              <a:latin typeface="Times New Roman" pitchFamily="18" charset="0"/>
              <a:cs typeface="Times New Roman" pitchFamily="18" charset="0"/>
            </a:endParaRPr>
          </a:p>
          <a:p>
            <a:pPr>
              <a:lnSpc>
                <a:spcPct val="100000"/>
              </a:lnSpc>
            </a:pPr>
            <a:endParaRPr lang="it-IT" sz="2000" b="0" strike="noStrike" spc="-1" dirty="0">
              <a:latin typeface="Arial"/>
            </a:endParaRPr>
          </a:p>
          <a:p>
            <a:pPr>
              <a:lnSpc>
                <a:spcPct val="100000"/>
              </a:lnSpc>
            </a:pPr>
            <a:endParaRPr lang="it-IT" sz="2000" b="0" strike="noStrike" spc="-1" dirty="0">
              <a:latin typeface="Arial"/>
            </a:endParaRPr>
          </a:p>
          <a:p>
            <a:pPr>
              <a:lnSpc>
                <a:spcPct val="100000"/>
              </a:lnSpc>
            </a:pPr>
            <a:endParaRPr lang="it-IT" sz="2000" b="0" strike="noStrike" spc="-1" dirty="0">
              <a:latin typeface="Arial"/>
            </a:endParaRPr>
          </a:p>
          <a:p>
            <a:pPr>
              <a:lnSpc>
                <a:spcPct val="100000"/>
              </a:lnSpc>
            </a:pPr>
            <a:endParaRPr lang="it-IT" sz="2000" b="0" strike="noStrike" spc="-1" dirty="0">
              <a:latin typeface="Arial"/>
            </a:endParaRPr>
          </a:p>
        </p:txBody>
      </p:sp>
      <p:sp>
        <p:nvSpPr>
          <p:cNvPr id="149"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pic>
        <p:nvPicPr>
          <p:cNvPr id="6" name="Immagine 5" descr="ascesso epatico.jpg"/>
          <p:cNvPicPr>
            <a:picLocks noChangeAspect="1"/>
          </p:cNvPicPr>
          <p:nvPr/>
        </p:nvPicPr>
        <p:blipFill>
          <a:blip r:embed="rId4" cstate="print"/>
          <a:stretch>
            <a:fillRect/>
          </a:stretch>
        </p:blipFill>
        <p:spPr>
          <a:xfrm>
            <a:off x="839416" y="4509120"/>
            <a:ext cx="2376264" cy="1782198"/>
          </a:xfrm>
          <a:prstGeom prst="rect">
            <a:avLst/>
          </a:prstGeom>
        </p:spPr>
      </p:pic>
      <p:pic>
        <p:nvPicPr>
          <p:cNvPr id="7" name="Immagine 6" descr="raccolta in loggia colecistica.jpg"/>
          <p:cNvPicPr>
            <a:picLocks noChangeAspect="1"/>
          </p:cNvPicPr>
          <p:nvPr/>
        </p:nvPicPr>
        <p:blipFill>
          <a:blip r:embed="rId5" cstate="print"/>
          <a:stretch>
            <a:fillRect/>
          </a:stretch>
        </p:blipFill>
        <p:spPr>
          <a:xfrm>
            <a:off x="4943872" y="4509120"/>
            <a:ext cx="2304256" cy="1728192"/>
          </a:xfrm>
          <a:prstGeom prst="rect">
            <a:avLst/>
          </a:prstGeom>
        </p:spPr>
      </p:pic>
      <p:pic>
        <p:nvPicPr>
          <p:cNvPr id="8" name="Immagine 7" descr="contiguita' con duodeno.jpg"/>
          <p:cNvPicPr>
            <a:picLocks noChangeAspect="1"/>
          </p:cNvPicPr>
          <p:nvPr/>
        </p:nvPicPr>
        <p:blipFill>
          <a:blip r:embed="rId6" cstate="print"/>
          <a:stretch>
            <a:fillRect/>
          </a:stretch>
        </p:blipFill>
        <p:spPr>
          <a:xfrm>
            <a:off x="8928315" y="4509120"/>
            <a:ext cx="2363754" cy="1772816"/>
          </a:xfrm>
          <a:prstGeom prst="rect">
            <a:avLst/>
          </a:prstGeom>
        </p:spPr>
      </p:pic>
      <p:sp>
        <p:nvSpPr>
          <p:cNvPr id="9" name="Ovale 8"/>
          <p:cNvSpPr/>
          <p:nvPr/>
        </p:nvSpPr>
        <p:spPr>
          <a:xfrm>
            <a:off x="1919536" y="486916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5447928" y="4797152"/>
            <a:ext cx="1274440"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9696400" y="486916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V.P. 2° Tc portale Clipchamp.mp4">
            <a:hlinkClick r:id="" action="ppaction://media"/>
          </p:cNvPr>
          <p:cNvPicPr>
            <a:picLocks noRot="1" noChangeAspect="1"/>
          </p:cNvPicPr>
          <p:nvPr>
            <a:videoFile r:link="rId1"/>
          </p:nvPr>
        </p:nvPicPr>
        <p:blipFill>
          <a:blip r:embed="rId7" cstate="print"/>
          <a:stretch>
            <a:fillRect/>
          </a:stretch>
        </p:blipFill>
        <p:spPr>
          <a:xfrm>
            <a:off x="3431704" y="188640"/>
            <a:ext cx="5484101" cy="4113076"/>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2"/>
          <p:cNvSpPr/>
          <p:nvPr/>
        </p:nvSpPr>
        <p:spPr>
          <a:xfrm>
            <a:off x="383400" y="906120"/>
            <a:ext cx="11808360" cy="75390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200" b="1" strike="noStrike" spc="-1" dirty="0">
                <a:solidFill>
                  <a:srgbClr val="000000"/>
                </a:solidFill>
                <a:latin typeface="Times New Roman" pitchFamily="18" charset="0"/>
                <a:cs typeface="Times New Roman" pitchFamily="18" charset="0"/>
              </a:rPr>
              <a:t>07/09</a:t>
            </a:r>
            <a:r>
              <a:rPr lang="it-IT" sz="2200" b="0" strike="noStrike" spc="-1" dirty="0">
                <a:solidFill>
                  <a:srgbClr val="000000"/>
                </a:solidFill>
                <a:latin typeface="Times New Roman" pitchFamily="18" charset="0"/>
                <a:cs typeface="Times New Roman" pitchFamily="18" charset="0"/>
              </a:rPr>
              <a:t>: chiusura dei drenaggi</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1" strike="noStrike" spc="-1" dirty="0">
                <a:solidFill>
                  <a:srgbClr val="000000"/>
                </a:solidFill>
                <a:latin typeface="Times New Roman" pitchFamily="18" charset="0"/>
                <a:cs typeface="Times New Roman" pitchFamily="18" charset="0"/>
              </a:rPr>
              <a:t>08/09</a:t>
            </a:r>
            <a:r>
              <a:rPr lang="it-IT" sz="2200" b="0" strike="noStrike" spc="-1" dirty="0">
                <a:solidFill>
                  <a:srgbClr val="000000"/>
                </a:solidFill>
                <a:latin typeface="Times New Roman" pitchFamily="18" charset="0"/>
                <a:cs typeface="Times New Roman" pitchFamily="18" charset="0"/>
              </a:rPr>
              <a:t>: Addome trattabile, non dolente </a:t>
            </a:r>
            <a:r>
              <a:rPr lang="it-IT" sz="2200" b="0" strike="noStrike" spc="-1" dirty="0" err="1">
                <a:solidFill>
                  <a:srgbClr val="000000"/>
                </a:solidFill>
                <a:latin typeface="Times New Roman" pitchFamily="18" charset="0"/>
                <a:cs typeface="Times New Roman" pitchFamily="18" charset="0"/>
              </a:rPr>
              <a:t>nè</a:t>
            </a:r>
            <a:r>
              <a:rPr lang="it-IT" sz="2200" b="0" strike="noStrike" spc="-1" dirty="0">
                <a:solidFill>
                  <a:srgbClr val="000000"/>
                </a:solidFill>
                <a:latin typeface="Times New Roman" pitchFamily="18" charset="0"/>
                <a:cs typeface="Times New Roman" pitchFamily="18" charset="0"/>
              </a:rPr>
              <a:t> dolorabile. Non </a:t>
            </a:r>
            <a:r>
              <a:rPr lang="it-IT" sz="2200" b="0" strike="noStrike" spc="-1" dirty="0" err="1">
                <a:solidFill>
                  <a:srgbClr val="000000"/>
                </a:solidFill>
                <a:latin typeface="Times New Roman" pitchFamily="18" charset="0"/>
                <a:cs typeface="Times New Roman" pitchFamily="18" charset="0"/>
              </a:rPr>
              <a:t>peritonismo</a:t>
            </a:r>
            <a:r>
              <a:rPr lang="it-IT" sz="2200" b="0" strike="noStrike" spc="-1" dirty="0">
                <a:solidFill>
                  <a:srgbClr val="000000"/>
                </a:solidFill>
                <a:latin typeface="Times New Roman" pitchFamily="18" charset="0"/>
                <a:cs typeface="Times New Roman" pitchFamily="18" charset="0"/>
              </a:rPr>
              <a:t>, </a:t>
            </a:r>
            <a:r>
              <a:rPr lang="it-IT" sz="2200" b="0" strike="noStrike" spc="-1" dirty="0" err="1">
                <a:solidFill>
                  <a:srgbClr val="000000"/>
                </a:solidFill>
                <a:latin typeface="Times New Roman" pitchFamily="18" charset="0"/>
                <a:cs typeface="Times New Roman" pitchFamily="18" charset="0"/>
              </a:rPr>
              <a:t>alvo</a:t>
            </a:r>
            <a:r>
              <a:rPr lang="it-IT" sz="2200" b="0" strike="noStrike" spc="-1" dirty="0">
                <a:solidFill>
                  <a:srgbClr val="000000"/>
                </a:solidFill>
                <a:latin typeface="Times New Roman" pitchFamily="18" charset="0"/>
                <a:cs typeface="Times New Roman" pitchFamily="18" charset="0"/>
              </a:rPr>
              <a:t> </a:t>
            </a:r>
            <a:r>
              <a:rPr lang="it-IT" sz="2200" b="0" strike="noStrike" spc="-1" dirty="0" smtClean="0">
                <a:solidFill>
                  <a:srgbClr val="000000"/>
                </a:solidFill>
                <a:latin typeface="Times New Roman" pitchFamily="18" charset="0"/>
                <a:cs typeface="Times New Roman" pitchFamily="18" charset="0"/>
              </a:rPr>
              <a:t>canalizzato</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EE: WBC 10.04, </a:t>
            </a:r>
            <a:r>
              <a:rPr lang="it-IT" sz="2200" b="0" strike="noStrike" spc="-1" dirty="0" err="1">
                <a:solidFill>
                  <a:srgbClr val="000000"/>
                </a:solidFill>
                <a:latin typeface="Times New Roman" pitchFamily="18" charset="0"/>
                <a:cs typeface="Times New Roman" pitchFamily="18" charset="0"/>
              </a:rPr>
              <a:t>Hb</a:t>
            </a:r>
            <a:r>
              <a:rPr lang="it-IT" sz="2200" b="0" strike="noStrike" spc="-1" dirty="0">
                <a:solidFill>
                  <a:srgbClr val="000000"/>
                </a:solidFill>
                <a:latin typeface="Times New Roman" pitchFamily="18" charset="0"/>
                <a:cs typeface="Times New Roman" pitchFamily="18" charset="0"/>
              </a:rPr>
              <a:t> 8.8, PLT 419, </a:t>
            </a:r>
            <a:r>
              <a:rPr lang="it-IT" sz="2200" b="0" strike="noStrike" spc="-1" dirty="0" err="1">
                <a:solidFill>
                  <a:srgbClr val="000000"/>
                </a:solidFill>
                <a:latin typeface="Times New Roman" pitchFamily="18" charset="0"/>
                <a:cs typeface="Times New Roman" pitchFamily="18" charset="0"/>
              </a:rPr>
              <a:t>bil</a:t>
            </a:r>
            <a:r>
              <a:rPr lang="it-IT" sz="2200" b="0" strike="noStrike" spc="-1" dirty="0">
                <a:solidFill>
                  <a:srgbClr val="000000"/>
                </a:solidFill>
                <a:latin typeface="Times New Roman" pitchFamily="18" charset="0"/>
                <a:cs typeface="Times New Roman" pitchFamily="18" charset="0"/>
              </a:rPr>
              <a:t> </a:t>
            </a:r>
            <a:r>
              <a:rPr lang="it-IT" sz="2200" b="0" strike="noStrike" spc="-1" dirty="0" err="1">
                <a:solidFill>
                  <a:srgbClr val="000000"/>
                </a:solidFill>
                <a:latin typeface="Times New Roman" pitchFamily="18" charset="0"/>
                <a:cs typeface="Times New Roman" pitchFamily="18" charset="0"/>
              </a:rPr>
              <a:t>to</a:t>
            </a:r>
            <a:r>
              <a:rPr lang="it-IT" sz="2200" b="0" strike="noStrike" spc="-1" dirty="0">
                <a:solidFill>
                  <a:srgbClr val="000000"/>
                </a:solidFill>
                <a:latin typeface="Times New Roman" pitchFamily="18" charset="0"/>
                <a:cs typeface="Times New Roman" pitchFamily="18" charset="0"/>
              </a:rPr>
              <a:t>/dir 0.3/0.1, AST/ALT 17/</a:t>
            </a:r>
            <a:r>
              <a:rPr lang="it-IT" sz="2200" b="0" strike="noStrike" spc="-1" dirty="0" err="1">
                <a:solidFill>
                  <a:srgbClr val="000000"/>
                </a:solidFill>
                <a:latin typeface="Times New Roman" pitchFamily="18" charset="0"/>
                <a:cs typeface="Times New Roman" pitchFamily="18" charset="0"/>
              </a:rPr>
              <a:t>17</a:t>
            </a:r>
            <a:r>
              <a:rPr lang="it-IT" sz="2200" b="0" strike="noStrike" spc="-1" dirty="0">
                <a:solidFill>
                  <a:srgbClr val="000000"/>
                </a:solidFill>
                <a:latin typeface="Times New Roman" pitchFamily="18" charset="0"/>
                <a:cs typeface="Times New Roman" pitchFamily="18" charset="0"/>
              </a:rPr>
              <a:t>, GGT/ALP 111/151, PCR </a:t>
            </a:r>
            <a:r>
              <a:rPr lang="it-IT" sz="2200" b="0" strike="noStrike" spc="-1" dirty="0" smtClean="0">
                <a:solidFill>
                  <a:srgbClr val="000000"/>
                </a:solidFill>
                <a:latin typeface="Times New Roman" pitchFamily="18" charset="0"/>
                <a:cs typeface="Times New Roman" pitchFamily="18" charset="0"/>
              </a:rPr>
              <a:t>54 </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r>
              <a:rPr lang="it-IT" sz="2200" b="1" strike="noStrike" spc="-1" dirty="0">
                <a:solidFill>
                  <a:srgbClr val="000000"/>
                </a:solidFill>
                <a:latin typeface="Times New Roman" pitchFamily="18" charset="0"/>
                <a:cs typeface="Times New Roman" pitchFamily="18" charset="0"/>
              </a:rPr>
              <a:t>09/</a:t>
            </a:r>
            <a:r>
              <a:rPr lang="it-IT" sz="2200" b="1" strike="noStrike" spc="-1" dirty="0" err="1">
                <a:solidFill>
                  <a:srgbClr val="000000"/>
                </a:solidFill>
                <a:latin typeface="Times New Roman" pitchFamily="18" charset="0"/>
                <a:cs typeface="Times New Roman" pitchFamily="18" charset="0"/>
              </a:rPr>
              <a:t>09</a:t>
            </a:r>
            <a:r>
              <a:rPr lang="it-IT" sz="2200" b="0" strike="noStrike" spc="-1" dirty="0">
                <a:solidFill>
                  <a:srgbClr val="000000"/>
                </a:solidFill>
                <a:latin typeface="Times New Roman" pitchFamily="18" charset="0"/>
                <a:cs typeface="Times New Roman" pitchFamily="18" charset="0"/>
              </a:rPr>
              <a:t>: Eco addome di controllo: completa detersione dell’ascesso in S6-S7. Rimosso il drenaggio </a:t>
            </a:r>
            <a:r>
              <a:rPr lang="it-IT" sz="2200" spc="-1" dirty="0" err="1" smtClean="0">
                <a:solidFill>
                  <a:srgbClr val="000000"/>
                </a:solidFill>
                <a:latin typeface="Times New Roman" pitchFamily="18" charset="0"/>
                <a:cs typeface="Times New Roman" pitchFamily="18" charset="0"/>
              </a:rPr>
              <a:t>transepatico</a:t>
            </a:r>
            <a:r>
              <a:rPr lang="it-IT" sz="2200" b="0" strike="noStrike" spc="-1" dirty="0" smtClean="0">
                <a:solidFill>
                  <a:srgbClr val="000000"/>
                </a:solidFill>
                <a:latin typeface="Times New Roman" pitchFamily="18" charset="0"/>
                <a:cs typeface="Times New Roman" pitchFamily="18" charset="0"/>
              </a:rPr>
              <a:t> </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gn="ctr">
              <a:lnSpc>
                <a:spcPct val="100000"/>
              </a:lnSpc>
            </a:pPr>
            <a:r>
              <a:rPr lang="it-IT" sz="2200" b="1" strike="noStrike" spc="-1" dirty="0">
                <a:solidFill>
                  <a:srgbClr val="000000"/>
                </a:solidFill>
                <a:latin typeface="Times New Roman" pitchFamily="18" charset="0"/>
                <a:cs typeface="Times New Roman" pitchFamily="18" charset="0"/>
              </a:rPr>
              <a:t>2°domanda: cosa fare </a:t>
            </a:r>
            <a:r>
              <a:rPr lang="it-IT" sz="2200" b="1" strike="noStrike" spc="-1" dirty="0" smtClean="0">
                <a:solidFill>
                  <a:srgbClr val="000000"/>
                </a:solidFill>
                <a:latin typeface="Times New Roman" pitchFamily="18" charset="0"/>
                <a:cs typeface="Times New Roman" pitchFamily="18" charset="0"/>
              </a:rPr>
              <a:t>?</a:t>
            </a:r>
          </a:p>
          <a:p>
            <a:pPr algn="ctr">
              <a:lnSpc>
                <a:spcPct val="100000"/>
              </a:lnSpc>
            </a:pPr>
            <a:endParaRPr lang="it-IT" sz="2200" b="0" strike="noStrike" spc="-1" dirty="0">
              <a:latin typeface="Times New Roman" pitchFamily="18" charset="0"/>
              <a:cs typeface="Times New Roman" pitchFamily="18" charset="0"/>
            </a:endParaRPr>
          </a:p>
          <a:p>
            <a:pPr marL="457200" indent="-457200">
              <a:lnSpc>
                <a:spcPct val="100000"/>
              </a:lnSpc>
              <a:buFont typeface="+mj-lt"/>
              <a:buAutoNum type="arabicPeriod"/>
            </a:pPr>
            <a:r>
              <a:rPr lang="it-IT" sz="2200" b="1" strike="noStrike" spc="-1" dirty="0" smtClean="0">
                <a:solidFill>
                  <a:srgbClr val="000000"/>
                </a:solidFill>
                <a:latin typeface="Times New Roman" pitchFamily="18" charset="0"/>
                <a:cs typeface="Times New Roman" pitchFamily="18" charset="0"/>
              </a:rPr>
              <a:t>Rimozione </a:t>
            </a:r>
            <a:r>
              <a:rPr lang="it-IT" sz="2200" b="1" strike="noStrike" spc="-1" dirty="0">
                <a:solidFill>
                  <a:srgbClr val="000000"/>
                </a:solidFill>
                <a:latin typeface="Times New Roman" pitchFamily="18" charset="0"/>
                <a:cs typeface="Times New Roman" pitchFamily="18" charset="0"/>
              </a:rPr>
              <a:t>drenaggio </a:t>
            </a:r>
            <a:r>
              <a:rPr lang="it-IT" sz="2200" b="1" strike="noStrike" spc="-1" dirty="0" err="1">
                <a:solidFill>
                  <a:srgbClr val="000000"/>
                </a:solidFill>
                <a:latin typeface="Times New Roman" pitchFamily="18" charset="0"/>
                <a:cs typeface="Times New Roman" pitchFamily="18" charset="0"/>
              </a:rPr>
              <a:t>colecistostomico</a:t>
            </a:r>
            <a:r>
              <a:rPr lang="it-IT" sz="2200" b="1" strike="noStrike" spc="-1" dirty="0">
                <a:solidFill>
                  <a:srgbClr val="000000"/>
                </a:solidFill>
                <a:latin typeface="Times New Roman" pitchFamily="18" charset="0"/>
                <a:cs typeface="Times New Roman" pitchFamily="18" charset="0"/>
              </a:rPr>
              <a:t>, dimissioni, eco addome ambulatoriale a 2-3 settimane</a:t>
            </a:r>
            <a:endParaRPr lang="it-IT" sz="2200" b="0" strike="noStrike" spc="-1" dirty="0">
              <a:latin typeface="Times New Roman" pitchFamily="18" charset="0"/>
              <a:cs typeface="Times New Roman" pitchFamily="18" charset="0"/>
            </a:endParaRPr>
          </a:p>
          <a:p>
            <a:pPr marL="241200" indent="-457200">
              <a:lnSpc>
                <a:spcPct val="100000"/>
              </a:lnSpc>
              <a:buClr>
                <a:srgbClr val="000000"/>
              </a:buClr>
              <a:buFont typeface="+mj-lt"/>
              <a:buAutoNum type="arabicPeriod"/>
            </a:pPr>
            <a:r>
              <a:rPr lang="it-IT" sz="2200" b="1" strike="noStrike" spc="-1" dirty="0" smtClean="0">
                <a:solidFill>
                  <a:srgbClr val="000000"/>
                </a:solidFill>
                <a:latin typeface="Times New Roman" pitchFamily="18" charset="0"/>
                <a:cs typeface="Times New Roman" pitchFamily="18" charset="0"/>
              </a:rPr>
              <a:t>Dimissioni </a:t>
            </a:r>
            <a:r>
              <a:rPr lang="it-IT" sz="2200" b="1" strike="noStrike" spc="-1" dirty="0">
                <a:solidFill>
                  <a:srgbClr val="000000"/>
                </a:solidFill>
                <a:latin typeface="Times New Roman" pitchFamily="18" charset="0"/>
                <a:cs typeface="Times New Roman" pitchFamily="18" charset="0"/>
              </a:rPr>
              <a:t>a casa con drenaggio </a:t>
            </a:r>
            <a:r>
              <a:rPr lang="it-IT" sz="2200" b="1" strike="noStrike" spc="-1" dirty="0" err="1">
                <a:solidFill>
                  <a:srgbClr val="000000"/>
                </a:solidFill>
                <a:latin typeface="Times New Roman" pitchFamily="18" charset="0"/>
                <a:cs typeface="Times New Roman" pitchFamily="18" charset="0"/>
              </a:rPr>
              <a:t>colecistostomico</a:t>
            </a:r>
            <a:r>
              <a:rPr lang="it-IT" sz="2200" b="1" strike="noStrike" spc="-1" dirty="0">
                <a:solidFill>
                  <a:srgbClr val="000000"/>
                </a:solidFill>
                <a:latin typeface="Times New Roman" pitchFamily="18" charset="0"/>
                <a:cs typeface="Times New Roman" pitchFamily="18" charset="0"/>
              </a:rPr>
              <a:t> chiuso, eco addome di controllo a 2-3 </a:t>
            </a:r>
            <a:r>
              <a:rPr lang="it-IT" sz="2200" b="1" strike="noStrike" spc="-1" dirty="0" smtClean="0">
                <a:solidFill>
                  <a:srgbClr val="000000"/>
                </a:solidFill>
                <a:latin typeface="Times New Roman" pitchFamily="18" charset="0"/>
                <a:cs typeface="Times New Roman" pitchFamily="18" charset="0"/>
              </a:rPr>
              <a:t>settimane</a:t>
            </a:r>
            <a:r>
              <a:rPr lang="it-IT" sz="2200" b="1" strike="noStrike" spc="-1" dirty="0">
                <a:solidFill>
                  <a:srgbClr val="000000"/>
                </a:solidFill>
                <a:latin typeface="Times New Roman" pitchFamily="18" charset="0"/>
                <a:cs typeface="Times New Roman" pitchFamily="18" charset="0"/>
              </a:rPr>
              <a:t>, rimozione drenaggio ambulatoriale</a:t>
            </a:r>
            <a:endParaRPr lang="it-IT" sz="2200" b="0" strike="noStrike" spc="-1" dirty="0">
              <a:latin typeface="Times New Roman" pitchFamily="18" charset="0"/>
              <a:cs typeface="Times New Roman" pitchFamily="18" charset="0"/>
            </a:endParaRPr>
          </a:p>
          <a:p>
            <a:pPr marL="241200" indent="-457200">
              <a:lnSpc>
                <a:spcPct val="100000"/>
              </a:lnSpc>
              <a:buClr>
                <a:srgbClr val="000000"/>
              </a:buClr>
              <a:buFont typeface="+mj-lt"/>
              <a:buAutoNum type="arabicPeriod"/>
            </a:pPr>
            <a:r>
              <a:rPr lang="it-IT" sz="2200" b="1" strike="noStrike" spc="-1" dirty="0" err="1">
                <a:solidFill>
                  <a:srgbClr val="000000"/>
                </a:solidFill>
                <a:latin typeface="Times New Roman" pitchFamily="18" charset="0"/>
                <a:cs typeface="Times New Roman" pitchFamily="18" charset="0"/>
              </a:rPr>
              <a:t>Ri-trasferimento</a:t>
            </a:r>
            <a:r>
              <a:rPr lang="it-IT" sz="2200" b="1" strike="noStrike" spc="-1" dirty="0">
                <a:solidFill>
                  <a:srgbClr val="000000"/>
                </a:solidFill>
                <a:latin typeface="Times New Roman" pitchFamily="18" charset="0"/>
                <a:cs typeface="Times New Roman" pitchFamily="18" charset="0"/>
              </a:rPr>
              <a:t> del paziente in Medicina per ottimizzazione terapeutica (i.e. TAO)</a:t>
            </a:r>
            <a:endParaRPr lang="it-IT" sz="2200" b="0" strike="noStrike" spc="-1" dirty="0">
              <a:latin typeface="Times New Roman" pitchFamily="18" charset="0"/>
              <a:cs typeface="Times New Roman" pitchFamily="18" charset="0"/>
            </a:endParaRPr>
          </a:p>
          <a:p>
            <a:pPr marL="241200" indent="-457200">
              <a:lnSpc>
                <a:spcPct val="100000"/>
              </a:lnSpc>
              <a:buClr>
                <a:srgbClr val="000000"/>
              </a:buClr>
              <a:buFont typeface="+mj-lt"/>
              <a:buAutoNum type="arabicPeriod"/>
            </a:pPr>
            <a:r>
              <a:rPr lang="it-IT" sz="2200" b="1" strike="noStrike" spc="-1" dirty="0">
                <a:solidFill>
                  <a:srgbClr val="000000"/>
                </a:solidFill>
                <a:latin typeface="Times New Roman" pitchFamily="18" charset="0"/>
                <a:cs typeface="Times New Roman" pitchFamily="18" charset="0"/>
              </a:rPr>
              <a:t>Colecistectomia laparoscopica durante lo stesso ricovero (i.e</a:t>
            </a:r>
            <a:r>
              <a:rPr lang="it-IT" sz="2200" b="1" strike="noStrike" spc="-1" dirty="0" smtClean="0">
                <a:solidFill>
                  <a:srgbClr val="000000"/>
                </a:solidFill>
                <a:latin typeface="Times New Roman" pitchFamily="18" charset="0"/>
                <a:cs typeface="Times New Roman" pitchFamily="18" charset="0"/>
              </a:rPr>
              <a:t>. </a:t>
            </a:r>
            <a:r>
              <a:rPr lang="it-IT" sz="2200" b="1" strike="noStrike" spc="-1" dirty="0">
                <a:solidFill>
                  <a:srgbClr val="000000"/>
                </a:solidFill>
                <a:latin typeface="Times New Roman" pitchFamily="18" charset="0"/>
                <a:cs typeface="Times New Roman" pitchFamily="18" charset="0"/>
              </a:rPr>
              <a:t>urgenza differita)</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p:txBody>
      </p:sp>
      <p:sp>
        <p:nvSpPr>
          <p:cNvPr id="155"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2"/>
          <p:cNvSpPr/>
          <p:nvPr/>
        </p:nvSpPr>
        <p:spPr>
          <a:xfrm>
            <a:off x="383400" y="906120"/>
            <a:ext cx="11808360" cy="747751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400" b="1" strike="noStrike" spc="-1" dirty="0">
                <a:solidFill>
                  <a:srgbClr val="000000"/>
                </a:solidFill>
                <a:latin typeface="Times New Roman" pitchFamily="18" charset="0"/>
                <a:cs typeface="Times New Roman" pitchFamily="18" charset="0"/>
              </a:rPr>
              <a:t>09/</a:t>
            </a:r>
            <a:r>
              <a:rPr lang="it-IT" sz="2400" b="1" strike="noStrike" spc="-1" dirty="0" err="1">
                <a:solidFill>
                  <a:srgbClr val="000000"/>
                </a:solidFill>
                <a:latin typeface="Times New Roman" pitchFamily="18" charset="0"/>
                <a:cs typeface="Times New Roman" pitchFamily="18" charset="0"/>
              </a:rPr>
              <a:t>09</a:t>
            </a:r>
            <a:r>
              <a:rPr lang="it-IT" sz="2400" b="0" strike="noStrike" spc="-1" dirty="0">
                <a:solidFill>
                  <a:srgbClr val="000000"/>
                </a:solidFill>
                <a:latin typeface="Times New Roman" pitchFamily="18" charset="0"/>
                <a:cs typeface="Times New Roman" pitchFamily="18" charset="0"/>
              </a:rPr>
              <a:t>: eseguita visita anestesiologica pre-operatoria:ASA III. Rischio </a:t>
            </a:r>
            <a:r>
              <a:rPr lang="it-IT" sz="2400" b="0" strike="noStrike" spc="-1" dirty="0" smtClean="0">
                <a:solidFill>
                  <a:srgbClr val="000000"/>
                </a:solidFill>
                <a:latin typeface="Times New Roman" pitchFamily="18" charset="0"/>
                <a:cs typeface="Times New Roman" pitchFamily="18" charset="0"/>
              </a:rPr>
              <a:t>aumentato</a:t>
            </a: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a:lnSpc>
                <a:spcPct val="100000"/>
              </a:lnSpc>
            </a:pPr>
            <a:r>
              <a:rPr lang="it-IT" sz="2400" b="1" strike="noStrike" spc="-1" dirty="0">
                <a:solidFill>
                  <a:srgbClr val="000000"/>
                </a:solidFill>
                <a:latin typeface="Times New Roman" pitchFamily="18" charset="0"/>
                <a:cs typeface="Times New Roman" pitchFamily="18" charset="0"/>
              </a:rPr>
              <a:t>12/09</a:t>
            </a:r>
            <a:r>
              <a:rPr lang="it-IT" sz="2400" b="0" strike="noStrike" spc="-1" dirty="0">
                <a:solidFill>
                  <a:srgbClr val="000000"/>
                </a:solidFill>
                <a:latin typeface="Times New Roman" pitchFamily="18" charset="0"/>
                <a:cs typeface="Times New Roman" pitchFamily="18" charset="0"/>
              </a:rPr>
              <a:t>: intervento chirurgico. Approccio laparoscopico </a:t>
            </a:r>
            <a:r>
              <a:rPr lang="it-IT" sz="2400" b="0" strike="noStrike" spc="-1" dirty="0" smtClean="0">
                <a:solidFill>
                  <a:srgbClr val="000000"/>
                </a:solidFill>
                <a:latin typeface="Times New Roman" pitchFamily="18" charset="0"/>
                <a:cs typeface="Times New Roman" pitchFamily="18" charset="0"/>
              </a:rPr>
              <a:t>iniziale</a:t>
            </a: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a:lnSpc>
                <a:spcPct val="100000"/>
              </a:lnSpc>
            </a:pPr>
            <a:r>
              <a:rPr lang="it-IT" sz="2400" b="0" strike="noStrike" spc="-1" dirty="0">
                <a:solidFill>
                  <a:srgbClr val="000000"/>
                </a:solidFill>
                <a:latin typeface="Times New Roman" pitchFamily="18" charset="0"/>
                <a:cs typeface="Times New Roman" pitchFamily="18" charset="0"/>
              </a:rPr>
              <a:t>“Empiema della colecisti di dimensioni notevolmente aumentate, con fuoriuscita di materiale purulento dal tramite del </a:t>
            </a:r>
            <a:r>
              <a:rPr lang="it-IT" sz="2400" b="0" strike="noStrike" spc="-1" dirty="0" err="1">
                <a:solidFill>
                  <a:srgbClr val="000000"/>
                </a:solidFill>
                <a:latin typeface="Times New Roman" pitchFamily="18" charset="0"/>
                <a:cs typeface="Times New Roman" pitchFamily="18" charset="0"/>
              </a:rPr>
              <a:t>colecistostomico</a:t>
            </a:r>
            <a:r>
              <a:rPr lang="it-IT" sz="2400" b="0" strike="noStrike" spc="-1" dirty="0">
                <a:solidFill>
                  <a:srgbClr val="000000"/>
                </a:solidFill>
                <a:latin typeface="Times New Roman" pitchFamily="18" charset="0"/>
                <a:cs typeface="Times New Roman" pitchFamily="18" charset="0"/>
              </a:rPr>
              <a:t>, </a:t>
            </a:r>
            <a:r>
              <a:rPr lang="it-IT" sz="2400" b="0" strike="noStrike" spc="-1" dirty="0" err="1">
                <a:solidFill>
                  <a:srgbClr val="000000"/>
                </a:solidFill>
                <a:latin typeface="Times New Roman" pitchFamily="18" charset="0"/>
                <a:cs typeface="Times New Roman" pitchFamily="18" charset="0"/>
              </a:rPr>
              <a:t>adesa</a:t>
            </a:r>
            <a:r>
              <a:rPr lang="it-IT" sz="2400" b="0" strike="noStrike" spc="-1" dirty="0">
                <a:solidFill>
                  <a:srgbClr val="000000"/>
                </a:solidFill>
                <a:latin typeface="Times New Roman" pitchFamily="18" charset="0"/>
                <a:cs typeface="Times New Roman" pitchFamily="18" charset="0"/>
              </a:rPr>
              <a:t> e indissociabile dalla prima porzione duodenale come da fistolizzazione. Rimozione di </a:t>
            </a:r>
            <a:r>
              <a:rPr lang="it-IT" sz="2400" b="0" strike="noStrike" spc="-1" dirty="0" err="1">
                <a:solidFill>
                  <a:srgbClr val="000000"/>
                </a:solidFill>
                <a:latin typeface="Times New Roman" pitchFamily="18" charset="0"/>
                <a:cs typeface="Times New Roman" pitchFamily="18" charset="0"/>
              </a:rPr>
              <a:t>colecistostomico</a:t>
            </a:r>
            <a:r>
              <a:rPr lang="it-IT" sz="2400" b="0" strike="noStrike" spc="-1" dirty="0">
                <a:solidFill>
                  <a:srgbClr val="000000"/>
                </a:solidFill>
                <a:latin typeface="Times New Roman" pitchFamily="18" charset="0"/>
                <a:cs typeface="Times New Roman" pitchFamily="18" charset="0"/>
              </a:rPr>
              <a:t>. Cauta lisi di aderenze omento-cistiche in esteso processo flogistico. Cauto scollamento della colecisti dal duodeno: fuoriuscita di numerosi calcoli minuti e reperto di soluzione di continuo del duodeno con esposizione di </a:t>
            </a:r>
            <a:r>
              <a:rPr lang="it-IT" sz="2400" b="0" strike="noStrike" spc="-1" dirty="0" smtClean="0">
                <a:solidFill>
                  <a:srgbClr val="000000"/>
                </a:solidFill>
                <a:latin typeface="Times New Roman" pitchFamily="18" charset="0"/>
                <a:cs typeface="Times New Roman" pitchFamily="18" charset="0"/>
              </a:rPr>
              <a:t>mucosa”</a:t>
            </a: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algn="ctr">
              <a:lnSpc>
                <a:spcPct val="100000"/>
              </a:lnSpc>
            </a:pPr>
            <a:r>
              <a:rPr lang="it-IT" sz="2400" b="1" strike="noStrike" spc="-1" dirty="0">
                <a:solidFill>
                  <a:srgbClr val="000000"/>
                </a:solidFill>
                <a:latin typeface="Times New Roman" pitchFamily="18" charset="0"/>
                <a:cs typeface="Times New Roman" pitchFamily="18" charset="0"/>
              </a:rPr>
              <a:t>3°domanda: Come procedere </a:t>
            </a:r>
            <a:r>
              <a:rPr lang="it-IT" sz="2400" b="1" strike="noStrike" spc="-1" dirty="0" smtClean="0">
                <a:solidFill>
                  <a:srgbClr val="000000"/>
                </a:solidFill>
                <a:latin typeface="Times New Roman" pitchFamily="18" charset="0"/>
                <a:cs typeface="Times New Roman" pitchFamily="18" charset="0"/>
              </a:rPr>
              <a:t>?</a:t>
            </a:r>
          </a:p>
          <a:p>
            <a:pPr algn="ctr">
              <a:lnSpc>
                <a:spcPct val="100000"/>
              </a:lnSpc>
            </a:pPr>
            <a:endParaRPr lang="it-IT" sz="2400" b="0" strike="noStrike" spc="-1" dirty="0">
              <a:latin typeface="Times New Roman" pitchFamily="18" charset="0"/>
              <a:cs typeface="Times New Roman" pitchFamily="18" charset="0"/>
            </a:endParaRPr>
          </a:p>
          <a:p>
            <a:pPr marL="241200" indent="-457200">
              <a:lnSpc>
                <a:spcPct val="100000"/>
              </a:lnSpc>
              <a:buClr>
                <a:srgbClr val="000000"/>
              </a:buClr>
              <a:buFont typeface="+mj-lt"/>
              <a:buAutoNum type="arabicPeriod"/>
            </a:pPr>
            <a:r>
              <a:rPr lang="it-IT" sz="2400" b="1" strike="noStrike" spc="-1" dirty="0">
                <a:solidFill>
                  <a:srgbClr val="000000"/>
                </a:solidFill>
                <a:latin typeface="Times New Roman" pitchFamily="18" charset="0"/>
                <a:cs typeface="Times New Roman" pitchFamily="18" charset="0"/>
              </a:rPr>
              <a:t>Completamento della </a:t>
            </a:r>
            <a:r>
              <a:rPr lang="it-IT" sz="2400" b="1" strike="noStrike" spc="-1" dirty="0" smtClean="0">
                <a:solidFill>
                  <a:srgbClr val="000000"/>
                </a:solidFill>
                <a:latin typeface="Times New Roman" pitchFamily="18" charset="0"/>
                <a:cs typeface="Times New Roman" pitchFamily="18" charset="0"/>
              </a:rPr>
              <a:t>colecistectomia in laparoscopia con </a:t>
            </a:r>
            <a:r>
              <a:rPr lang="it-IT" sz="2400" b="1" strike="noStrike" spc="-1" dirty="0">
                <a:solidFill>
                  <a:srgbClr val="000000"/>
                </a:solidFill>
                <a:latin typeface="Times New Roman" pitchFamily="18" charset="0"/>
                <a:cs typeface="Times New Roman" pitchFamily="18" charset="0"/>
              </a:rPr>
              <a:t>raffia </a:t>
            </a:r>
            <a:r>
              <a:rPr lang="it-IT" sz="2400" b="1" strike="noStrike" spc="-1" dirty="0" smtClean="0">
                <a:solidFill>
                  <a:srgbClr val="000000"/>
                </a:solidFill>
                <a:latin typeface="Times New Roman" pitchFamily="18" charset="0"/>
                <a:cs typeface="Times New Roman" pitchFamily="18" charset="0"/>
              </a:rPr>
              <a:t>duodenale</a:t>
            </a:r>
            <a:endParaRPr lang="it-IT" sz="2400" b="0" strike="noStrike" spc="-1" dirty="0">
              <a:latin typeface="Times New Roman" pitchFamily="18" charset="0"/>
              <a:cs typeface="Times New Roman" pitchFamily="18" charset="0"/>
            </a:endParaRPr>
          </a:p>
          <a:p>
            <a:pPr marL="241200" indent="-457200">
              <a:lnSpc>
                <a:spcPct val="100000"/>
              </a:lnSpc>
              <a:buClr>
                <a:srgbClr val="000000"/>
              </a:buClr>
              <a:buFont typeface="+mj-lt"/>
              <a:buAutoNum type="arabicPeriod"/>
            </a:pPr>
            <a:r>
              <a:rPr lang="it-IT" sz="2400" b="1" strike="noStrike" spc="-1" dirty="0">
                <a:solidFill>
                  <a:srgbClr val="000000"/>
                </a:solidFill>
                <a:latin typeface="Times New Roman" pitchFamily="18" charset="0"/>
                <a:cs typeface="Times New Roman" pitchFamily="18" charset="0"/>
              </a:rPr>
              <a:t>Conversione, raffia duodenale, drenaggi</a:t>
            </a: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Times New Roman" pitchFamily="18" charset="0"/>
              <a:cs typeface="Times New Roman" pitchFamily="18" charset="0"/>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p:txBody>
      </p:sp>
      <p:sp>
        <p:nvSpPr>
          <p:cNvPr id="158"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2"/>
          <p:cNvSpPr/>
          <p:nvPr/>
        </p:nvSpPr>
        <p:spPr>
          <a:xfrm>
            <a:off x="383400" y="906120"/>
            <a:ext cx="11808360" cy="68619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200" b="0" strike="noStrike" spc="-1" dirty="0">
                <a:solidFill>
                  <a:srgbClr val="000000"/>
                </a:solidFill>
                <a:latin typeface="Times New Roman" pitchFamily="18" charset="0"/>
                <a:cs typeface="Times New Roman" pitchFamily="18" charset="0"/>
              </a:rPr>
              <a:t>“Graduale scollamento della colecisti dal letto epatico, con riscontro di voluminosa cavità ascessuale contenente calcoli e pus a livello di S VIII. </a:t>
            </a:r>
            <a:r>
              <a:rPr lang="it-IT" sz="2200" b="0" u="sng" strike="noStrike" spc="-1" dirty="0">
                <a:solidFill>
                  <a:srgbClr val="000000"/>
                </a:solidFill>
                <a:latin typeface="Times New Roman" pitchFamily="18" charset="0"/>
                <a:cs typeface="Times New Roman" pitchFamily="18" charset="0"/>
              </a:rPr>
              <a:t>Colecistectomia anterograda </a:t>
            </a:r>
            <a:r>
              <a:rPr lang="it-IT" sz="2200" b="0" strike="noStrike" spc="-1" dirty="0">
                <a:solidFill>
                  <a:srgbClr val="000000"/>
                </a:solidFill>
                <a:latin typeface="Times New Roman" pitchFamily="18" charset="0"/>
                <a:cs typeface="Times New Roman" pitchFamily="18" charset="0"/>
              </a:rPr>
              <a:t>fino a individuare ilo </a:t>
            </a:r>
            <a:r>
              <a:rPr lang="it-IT" sz="2200" b="0" strike="noStrike" spc="-1" dirty="0" err="1">
                <a:solidFill>
                  <a:srgbClr val="000000"/>
                </a:solidFill>
                <a:latin typeface="Times New Roman" pitchFamily="18" charset="0"/>
                <a:cs typeface="Times New Roman" pitchFamily="18" charset="0"/>
              </a:rPr>
              <a:t>colecistico</a:t>
            </a:r>
            <a:r>
              <a:rPr lang="it-IT" sz="2200" b="0" strike="noStrike" spc="-1" dirty="0">
                <a:solidFill>
                  <a:srgbClr val="000000"/>
                </a:solidFill>
                <a:latin typeface="Times New Roman" pitchFamily="18" charset="0"/>
                <a:cs typeface="Times New Roman" pitchFamily="18" charset="0"/>
              </a:rPr>
              <a:t>, di consistenza </a:t>
            </a:r>
            <a:r>
              <a:rPr lang="it-IT" sz="2200" b="0" strike="noStrike" spc="-1" dirty="0" err="1">
                <a:solidFill>
                  <a:srgbClr val="000000"/>
                </a:solidFill>
                <a:latin typeface="Times New Roman" pitchFamily="18" charset="0"/>
                <a:cs typeface="Times New Roman" pitchFamily="18" charset="0"/>
              </a:rPr>
              <a:t>malacica</a:t>
            </a:r>
            <a:r>
              <a:rPr lang="it-IT" sz="2200" b="0" strike="noStrike" spc="-1" dirty="0">
                <a:solidFill>
                  <a:srgbClr val="000000"/>
                </a:solidFill>
                <a:latin typeface="Times New Roman" pitchFamily="18" charset="0"/>
                <a:cs typeface="Times New Roman" pitchFamily="18" charset="0"/>
              </a:rPr>
              <a:t>. Apposizione di </a:t>
            </a:r>
            <a:r>
              <a:rPr lang="it-IT" sz="2200" b="0" strike="noStrike" spc="-1" dirty="0" err="1">
                <a:solidFill>
                  <a:srgbClr val="000000"/>
                </a:solidFill>
                <a:latin typeface="Times New Roman" pitchFamily="18" charset="0"/>
                <a:cs typeface="Times New Roman" pitchFamily="18" charset="0"/>
              </a:rPr>
              <a:t>hem-o-lok</a:t>
            </a:r>
            <a:r>
              <a:rPr lang="it-IT" sz="2200" b="0" strike="noStrike" spc="-1" dirty="0">
                <a:solidFill>
                  <a:srgbClr val="000000"/>
                </a:solidFill>
                <a:latin typeface="Times New Roman" pitchFamily="18" charset="0"/>
                <a:cs typeface="Times New Roman" pitchFamily="18" charset="0"/>
              </a:rPr>
              <a:t> alla base dell'ilo </a:t>
            </a:r>
            <a:r>
              <a:rPr lang="it-IT" sz="2200" b="0" strike="noStrike" spc="-1" dirty="0" err="1">
                <a:solidFill>
                  <a:srgbClr val="000000"/>
                </a:solidFill>
                <a:latin typeface="Times New Roman" pitchFamily="18" charset="0"/>
                <a:cs typeface="Times New Roman" pitchFamily="18" charset="0"/>
              </a:rPr>
              <a:t>colecistico</a:t>
            </a:r>
            <a:r>
              <a:rPr lang="it-IT" sz="2200" b="0" strike="noStrike" spc="-1" dirty="0">
                <a:solidFill>
                  <a:srgbClr val="000000"/>
                </a:solidFill>
                <a:latin typeface="Times New Roman" pitchFamily="18" charset="0"/>
                <a:cs typeface="Times New Roman" pitchFamily="18" charset="0"/>
              </a:rPr>
              <a:t>. </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Durante tali manovre lacerazione degli elementi, per cui si procede a </a:t>
            </a:r>
            <a:r>
              <a:rPr lang="it-IT" sz="2200" b="0" u="sng" strike="noStrike" spc="-1" dirty="0">
                <a:solidFill>
                  <a:srgbClr val="000000"/>
                </a:solidFill>
                <a:latin typeface="Times New Roman" pitchFamily="18" charset="0"/>
                <a:cs typeface="Times New Roman" pitchFamily="18" charset="0"/>
              </a:rPr>
              <a:t>sutura del moncone di arteria cistica</a:t>
            </a:r>
            <a:r>
              <a:rPr lang="it-IT" sz="2200" b="0" strike="noStrike" spc="-1" dirty="0">
                <a:solidFill>
                  <a:srgbClr val="000000"/>
                </a:solidFill>
                <a:latin typeface="Times New Roman" pitchFamily="18" charset="0"/>
                <a:cs typeface="Times New Roman" pitchFamily="18" charset="0"/>
              </a:rPr>
              <a:t>.</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Nell'impossibilità di reperire moncone di dotto cistico, si decide di </a:t>
            </a:r>
            <a:r>
              <a:rPr lang="it-IT" sz="2200" b="0" u="sng" strike="noStrike" spc="-1" dirty="0">
                <a:solidFill>
                  <a:srgbClr val="000000"/>
                </a:solidFill>
                <a:latin typeface="Times New Roman" pitchFamily="18" charset="0"/>
                <a:cs typeface="Times New Roman" pitchFamily="18" charset="0"/>
              </a:rPr>
              <a:t>somministrare ICG</a:t>
            </a:r>
            <a:r>
              <a:rPr lang="it-IT" sz="2200" b="0" strike="noStrike" spc="-1" dirty="0" smtClean="0">
                <a:solidFill>
                  <a:srgbClr val="000000"/>
                </a:solidFill>
                <a:latin typeface="Times New Roman" pitchFamily="18" charset="0"/>
                <a:cs typeface="Times New Roman" pitchFamily="18" charset="0"/>
              </a:rPr>
              <a:t>.</a:t>
            </a:r>
            <a:r>
              <a:rPr lang="it-IT" sz="2200" spc="-1" dirty="0">
                <a:latin typeface="Times New Roman" pitchFamily="18" charset="0"/>
                <a:cs typeface="Times New Roman" pitchFamily="18" charset="0"/>
              </a:rPr>
              <a:t> </a:t>
            </a:r>
            <a:r>
              <a:rPr lang="it-IT" sz="2200" b="0" strike="noStrike" spc="-1" dirty="0" smtClean="0">
                <a:solidFill>
                  <a:srgbClr val="000000"/>
                </a:solidFill>
                <a:latin typeface="Times New Roman" pitchFamily="18" charset="0"/>
                <a:cs typeface="Times New Roman" pitchFamily="18" charset="0"/>
              </a:rPr>
              <a:t>[...]</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Somministrazione di SF da sondino con conferma di spandimento da soluzione di continuo duodenale. Apposizione di punti staccati in </a:t>
            </a:r>
            <a:r>
              <a:rPr lang="it-IT" sz="2200" b="0" strike="noStrike" spc="-1" dirty="0" err="1">
                <a:solidFill>
                  <a:srgbClr val="000000"/>
                </a:solidFill>
                <a:latin typeface="Times New Roman" pitchFamily="18" charset="0"/>
                <a:cs typeface="Times New Roman" pitchFamily="18" charset="0"/>
              </a:rPr>
              <a:t>Vicryl</a:t>
            </a:r>
            <a:r>
              <a:rPr lang="it-IT" sz="2200" b="0" strike="noStrike" spc="-1" dirty="0">
                <a:solidFill>
                  <a:srgbClr val="000000"/>
                </a:solidFill>
                <a:latin typeface="Times New Roman" pitchFamily="18" charset="0"/>
                <a:cs typeface="Times New Roman" pitchFamily="18" charset="0"/>
              </a:rPr>
              <a:t>. Successive tre prove con SF, quindi 3 prove con Blu di metilene da sondino, negative per spandimenti duodenali. [...]</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Visione in ICG: riscontro di via biliare integra. Non si reperta moncone cistico. Non riscontro di </a:t>
            </a:r>
            <a:r>
              <a:rPr lang="it-IT" sz="2200" b="0" strike="noStrike" spc="-1" dirty="0" err="1">
                <a:solidFill>
                  <a:srgbClr val="000000"/>
                </a:solidFill>
                <a:latin typeface="Times New Roman" pitchFamily="18" charset="0"/>
                <a:cs typeface="Times New Roman" pitchFamily="18" charset="0"/>
              </a:rPr>
              <a:t>leak</a:t>
            </a:r>
            <a:r>
              <a:rPr lang="it-IT" sz="2200" b="0" strike="noStrike" spc="-1" dirty="0">
                <a:solidFill>
                  <a:srgbClr val="000000"/>
                </a:solidFill>
                <a:latin typeface="Times New Roman" pitchFamily="18" charset="0"/>
                <a:cs typeface="Times New Roman" pitchFamily="18" charset="0"/>
              </a:rPr>
              <a:t> biliare. [..]</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a:solidFill>
                  <a:srgbClr val="000000"/>
                </a:solidFill>
                <a:latin typeface="Times New Roman" pitchFamily="18" charset="0"/>
                <a:cs typeface="Times New Roman" pitchFamily="18" charset="0"/>
              </a:rPr>
              <a:t>Si </a:t>
            </a:r>
            <a:r>
              <a:rPr lang="it-IT" sz="2200" b="0" strike="noStrike" spc="-1" dirty="0" smtClean="0">
                <a:solidFill>
                  <a:srgbClr val="000000"/>
                </a:solidFill>
                <a:latin typeface="Times New Roman" pitchFamily="18" charset="0"/>
                <a:cs typeface="Times New Roman" pitchFamily="18" charset="0"/>
              </a:rPr>
              <a:t>posizionano:</a:t>
            </a:r>
          </a:p>
          <a:p>
            <a:pPr>
              <a:lnSpc>
                <a:spcPct val="100000"/>
              </a:lnSpc>
            </a:pPr>
            <a:r>
              <a:rPr lang="it-IT" sz="2200" b="0" strike="noStrike" spc="-1" dirty="0" smtClean="0">
                <a:solidFill>
                  <a:srgbClr val="000000"/>
                </a:solidFill>
                <a:latin typeface="Times New Roman" pitchFamily="18" charset="0"/>
                <a:cs typeface="Times New Roman" pitchFamily="18" charset="0"/>
              </a:rPr>
              <a:t>- drenaggio (</a:t>
            </a:r>
            <a:r>
              <a:rPr lang="it-IT" sz="2200" b="0" strike="noStrike" spc="-1" dirty="0" err="1" smtClean="0">
                <a:solidFill>
                  <a:srgbClr val="000000"/>
                </a:solidFill>
                <a:latin typeface="Times New Roman" pitchFamily="18" charset="0"/>
                <a:cs typeface="Times New Roman" pitchFamily="18" charset="0"/>
              </a:rPr>
              <a:t>n°</a:t>
            </a:r>
            <a:r>
              <a:rPr lang="it-IT" sz="2200" b="0" strike="noStrike" spc="-1" dirty="0" smtClean="0">
                <a:solidFill>
                  <a:srgbClr val="000000"/>
                </a:solidFill>
                <a:latin typeface="Times New Roman" pitchFamily="18" charset="0"/>
                <a:cs typeface="Times New Roman" pitchFamily="18" charset="0"/>
              </a:rPr>
              <a:t> 1) con apice in </a:t>
            </a:r>
            <a:r>
              <a:rPr lang="it-IT" sz="2200" b="0" strike="noStrike" spc="-1" dirty="0">
                <a:solidFill>
                  <a:srgbClr val="000000"/>
                </a:solidFill>
                <a:latin typeface="Times New Roman" pitchFamily="18" charset="0"/>
                <a:cs typeface="Times New Roman" pitchFamily="18" charset="0"/>
              </a:rPr>
              <a:t>cavità ascessuale esteriorizzato in ipocondrio destro.</a:t>
            </a:r>
            <a:endParaRPr lang="it-IT" sz="2200" b="0" strike="noStrike" spc="-1" dirty="0">
              <a:latin typeface="Times New Roman" pitchFamily="18" charset="0"/>
              <a:cs typeface="Times New Roman" pitchFamily="18" charset="0"/>
            </a:endParaRPr>
          </a:p>
          <a:p>
            <a:pPr>
              <a:lnSpc>
                <a:spcPct val="100000"/>
              </a:lnSpc>
            </a:pPr>
            <a:r>
              <a:rPr lang="it-IT" sz="2200" b="0" strike="noStrike" spc="-1" dirty="0" smtClean="0">
                <a:solidFill>
                  <a:srgbClr val="000000"/>
                </a:solidFill>
                <a:latin typeface="Times New Roman" pitchFamily="18" charset="0"/>
                <a:cs typeface="Times New Roman" pitchFamily="18" charset="0"/>
              </a:rPr>
              <a:t>- ulteriore </a:t>
            </a:r>
            <a:r>
              <a:rPr lang="it-IT" sz="2200" b="0" strike="noStrike" spc="-1" dirty="0">
                <a:solidFill>
                  <a:srgbClr val="000000"/>
                </a:solidFill>
                <a:latin typeface="Times New Roman" pitchFamily="18" charset="0"/>
                <a:cs typeface="Times New Roman" pitchFamily="18" charset="0"/>
              </a:rPr>
              <a:t>drenaggio </a:t>
            </a:r>
            <a:r>
              <a:rPr lang="it-IT" sz="2200" b="0" strike="noStrike" spc="-1" dirty="0" smtClean="0">
                <a:solidFill>
                  <a:srgbClr val="000000"/>
                </a:solidFill>
                <a:latin typeface="Times New Roman" pitchFamily="18" charset="0"/>
                <a:cs typeface="Times New Roman" pitchFamily="18" charset="0"/>
              </a:rPr>
              <a:t>(</a:t>
            </a:r>
            <a:r>
              <a:rPr lang="it-IT" sz="2200" b="0" strike="noStrike" spc="-1" dirty="0" err="1" smtClean="0">
                <a:solidFill>
                  <a:srgbClr val="000000"/>
                </a:solidFill>
                <a:latin typeface="Times New Roman" pitchFamily="18" charset="0"/>
                <a:cs typeface="Times New Roman" pitchFamily="18" charset="0"/>
              </a:rPr>
              <a:t>n°</a:t>
            </a:r>
            <a:r>
              <a:rPr lang="it-IT" sz="2200" b="0" strike="noStrike" spc="-1" dirty="0" smtClean="0">
                <a:solidFill>
                  <a:srgbClr val="000000"/>
                </a:solidFill>
                <a:latin typeface="Times New Roman" pitchFamily="18" charset="0"/>
                <a:cs typeface="Times New Roman" pitchFamily="18" charset="0"/>
              </a:rPr>
              <a:t> 2) periduodenale </a:t>
            </a:r>
            <a:r>
              <a:rPr lang="it-IT" sz="2200" b="0" strike="noStrike" spc="-1" dirty="0">
                <a:solidFill>
                  <a:srgbClr val="000000"/>
                </a:solidFill>
                <a:latin typeface="Times New Roman" pitchFamily="18" charset="0"/>
                <a:cs typeface="Times New Roman" pitchFamily="18" charset="0"/>
              </a:rPr>
              <a:t>esteriorizzato inferiormente in fianco </a:t>
            </a:r>
            <a:r>
              <a:rPr lang="it-IT" sz="2200" b="0" strike="noStrike" spc="-1" dirty="0" smtClean="0">
                <a:solidFill>
                  <a:srgbClr val="000000"/>
                </a:solidFill>
                <a:latin typeface="Times New Roman" pitchFamily="18" charset="0"/>
                <a:cs typeface="Times New Roman" pitchFamily="18" charset="0"/>
              </a:rPr>
              <a:t>destro.”</a:t>
            </a: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Times New Roman" pitchFamily="18" charset="0"/>
              <a:cs typeface="Times New Roman" pitchFamily="18" charset="0"/>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p:txBody>
      </p:sp>
      <p:sp>
        <p:nvSpPr>
          <p:cNvPr id="161"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2"/>
          <p:cNvSpPr/>
          <p:nvPr/>
        </p:nvSpPr>
        <p:spPr>
          <a:xfrm>
            <a:off x="383640" y="548680"/>
            <a:ext cx="11808360" cy="584630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200" b="0" strike="noStrike" spc="-1" dirty="0" smtClean="0">
                <a:solidFill>
                  <a:srgbClr val="000000"/>
                </a:solidFill>
                <a:latin typeface="Times New Roman" pitchFamily="18" charset="0"/>
                <a:cs typeface="Times New Roman" pitchFamily="18" charset="0"/>
              </a:rPr>
              <a:t>Decorso:</a:t>
            </a:r>
          </a:p>
          <a:p>
            <a:pPr>
              <a:lnSpc>
                <a:spcPct val="100000"/>
              </a:lnSpc>
            </a:pPr>
            <a:endParaRPr lang="it-IT" sz="2200" spc="-1" dirty="0">
              <a:solidFill>
                <a:srgbClr val="000000"/>
              </a:solidFill>
              <a:latin typeface="Times New Roman" pitchFamily="18" charset="0"/>
              <a:cs typeface="Times New Roman" pitchFamily="18" charset="0"/>
            </a:endParaRPr>
          </a:p>
          <a:p>
            <a:pPr>
              <a:lnSpc>
                <a:spcPct val="100000"/>
              </a:lnSpc>
            </a:pPr>
            <a:r>
              <a:rPr lang="it-IT" sz="2200" spc="-1" dirty="0" smtClean="0">
                <a:solidFill>
                  <a:srgbClr val="000000"/>
                </a:solidFill>
                <a:latin typeface="Times New Roman" pitchFamily="18" charset="0"/>
                <a:cs typeface="Times New Roman" pitchFamily="18" charset="0"/>
              </a:rPr>
              <a:t>I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smtClean="0">
                <a:solidFill>
                  <a:srgbClr val="000000"/>
                </a:solidFill>
                <a:latin typeface="Times New Roman" pitchFamily="18" charset="0"/>
                <a:cs typeface="Times New Roman" pitchFamily="18" charset="0"/>
              </a:rPr>
              <a:t> (</a:t>
            </a:r>
            <a:r>
              <a:rPr lang="it-IT" sz="2200" b="1" spc="-1" dirty="0" smtClean="0">
                <a:solidFill>
                  <a:srgbClr val="000000"/>
                </a:solidFill>
                <a:latin typeface="Times New Roman" pitchFamily="18" charset="0"/>
                <a:cs typeface="Times New Roman" pitchFamily="18" charset="0"/>
              </a:rPr>
              <a:t>13/09</a:t>
            </a:r>
            <a:r>
              <a:rPr lang="it-IT" sz="2200" spc="-1" dirty="0" smtClean="0">
                <a:solidFill>
                  <a:srgbClr val="000000"/>
                </a:solidFill>
                <a:latin typeface="Times New Roman" pitchFamily="18" charset="0"/>
                <a:cs typeface="Times New Roman" pitchFamily="18" charset="0"/>
              </a:rPr>
              <a:t>): non nausea, addome trattabile, </a:t>
            </a:r>
            <a:r>
              <a:rPr lang="it-IT" sz="2200" spc="-1" dirty="0" err="1" smtClean="0">
                <a:solidFill>
                  <a:srgbClr val="000000"/>
                </a:solidFill>
                <a:latin typeface="Times New Roman" pitchFamily="18" charset="0"/>
                <a:cs typeface="Times New Roman" pitchFamily="18" charset="0"/>
              </a:rPr>
              <a:t>alvo</a:t>
            </a:r>
            <a:r>
              <a:rPr lang="it-IT" sz="2200" spc="-1" dirty="0" smtClean="0">
                <a:solidFill>
                  <a:srgbClr val="000000"/>
                </a:solidFill>
                <a:latin typeface="Times New Roman" pitchFamily="18" charset="0"/>
                <a:cs typeface="Times New Roman" pitchFamily="18" charset="0"/>
              </a:rPr>
              <a:t> canalizzato. SNG: 100 cc. </a:t>
            </a:r>
            <a:r>
              <a:rPr lang="it-IT" sz="2200" spc="-1" dirty="0" err="1" smtClean="0">
                <a:solidFill>
                  <a:srgbClr val="000000"/>
                </a:solidFill>
                <a:latin typeface="Times New Roman" pitchFamily="18" charset="0"/>
                <a:cs typeface="Times New Roman" pitchFamily="18" charset="0"/>
              </a:rPr>
              <a:t>Dren</a:t>
            </a:r>
            <a:r>
              <a:rPr lang="it-IT" sz="2200" spc="-1" dirty="0" smtClean="0">
                <a:solidFill>
                  <a:srgbClr val="000000"/>
                </a:solidFill>
                <a:latin typeface="Times New Roman" pitchFamily="18" charset="0"/>
                <a:cs typeface="Times New Roman" pitchFamily="18" charset="0"/>
              </a:rPr>
              <a:t> 1° 50 cc, </a:t>
            </a:r>
            <a:r>
              <a:rPr lang="it-IT" sz="2200" spc="-1" dirty="0" err="1" smtClean="0">
                <a:solidFill>
                  <a:srgbClr val="000000"/>
                </a:solidFill>
                <a:latin typeface="Times New Roman" pitchFamily="18" charset="0"/>
                <a:cs typeface="Times New Roman" pitchFamily="18" charset="0"/>
              </a:rPr>
              <a:t>Dren°</a:t>
            </a:r>
            <a:r>
              <a:rPr lang="it-IT" sz="2200" spc="-1" dirty="0" smtClean="0">
                <a:solidFill>
                  <a:srgbClr val="000000"/>
                </a:solidFill>
                <a:latin typeface="Times New Roman" pitchFamily="18" charset="0"/>
                <a:cs typeface="Times New Roman" pitchFamily="18" charset="0"/>
              </a:rPr>
              <a:t> 2 150 cc, entrambi sierosi</a:t>
            </a:r>
          </a:p>
          <a:p>
            <a:pPr>
              <a:lnSpc>
                <a:spcPct val="100000"/>
              </a:lnSpc>
            </a:pPr>
            <a:endParaRPr lang="it-IT" sz="2200" spc="-1" dirty="0">
              <a:solidFill>
                <a:srgbClr val="000000"/>
              </a:solidFill>
              <a:latin typeface="Times New Roman" pitchFamily="18" charset="0"/>
              <a:cs typeface="Times New Roman" pitchFamily="18" charset="0"/>
            </a:endParaRPr>
          </a:p>
          <a:p>
            <a:pPr>
              <a:lnSpc>
                <a:spcPct val="100000"/>
              </a:lnSpc>
            </a:pPr>
            <a:r>
              <a:rPr lang="it-IT" sz="2200" spc="-1" dirty="0" smtClean="0">
                <a:solidFill>
                  <a:srgbClr val="000000"/>
                </a:solidFill>
                <a:latin typeface="Times New Roman" pitchFamily="18" charset="0"/>
                <a:cs typeface="Times New Roman" pitchFamily="18" charset="0"/>
              </a:rPr>
              <a:t>III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smtClean="0">
                <a:solidFill>
                  <a:srgbClr val="000000"/>
                </a:solidFill>
                <a:latin typeface="Times New Roman" pitchFamily="18" charset="0"/>
                <a:cs typeface="Times New Roman" pitchFamily="18" charset="0"/>
              </a:rPr>
              <a:t> (</a:t>
            </a:r>
            <a:r>
              <a:rPr lang="it-IT" sz="2200" b="1" spc="-1" dirty="0" smtClean="0">
                <a:solidFill>
                  <a:srgbClr val="000000"/>
                </a:solidFill>
                <a:latin typeface="Times New Roman" pitchFamily="18" charset="0"/>
                <a:cs typeface="Times New Roman" pitchFamily="18" charset="0"/>
              </a:rPr>
              <a:t>15/09</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Dren</a:t>
            </a:r>
            <a:r>
              <a:rPr lang="it-IT" sz="2200" spc="-1" dirty="0" smtClean="0">
                <a:solidFill>
                  <a:srgbClr val="000000"/>
                </a:solidFill>
                <a:latin typeface="Times New Roman" pitchFamily="18" charset="0"/>
                <a:cs typeface="Times New Roman" pitchFamily="18" charset="0"/>
              </a:rPr>
              <a:t> 1° 25 cc rimosso; </a:t>
            </a:r>
            <a:r>
              <a:rPr lang="it-IT" sz="2200" spc="-1" dirty="0" err="1" smtClean="0">
                <a:solidFill>
                  <a:srgbClr val="000000"/>
                </a:solidFill>
                <a:latin typeface="Times New Roman" pitchFamily="18" charset="0"/>
                <a:cs typeface="Times New Roman" pitchFamily="18" charset="0"/>
              </a:rPr>
              <a:t>Dren</a:t>
            </a:r>
            <a:r>
              <a:rPr lang="it-IT" sz="2200" spc="-1" dirty="0" smtClean="0">
                <a:solidFill>
                  <a:srgbClr val="000000"/>
                </a:solidFill>
                <a:latin typeface="Times New Roman" pitchFamily="18" charset="0"/>
                <a:cs typeface="Times New Roman" pitchFamily="18" charset="0"/>
              </a:rPr>
              <a:t> 2° 75 cc, sieroso. Rimossi CV e SNG. Dieta idrica</a:t>
            </a:r>
          </a:p>
          <a:p>
            <a:pPr>
              <a:lnSpc>
                <a:spcPct val="100000"/>
              </a:lnSpc>
            </a:pPr>
            <a:endParaRPr lang="it-IT" sz="2200" b="0" strike="noStrike" spc="-1" dirty="0">
              <a:solidFill>
                <a:srgbClr val="000000"/>
              </a:solidFill>
              <a:latin typeface="Times New Roman" pitchFamily="18" charset="0"/>
              <a:cs typeface="Times New Roman" pitchFamily="18" charset="0"/>
            </a:endParaRPr>
          </a:p>
          <a:p>
            <a:r>
              <a:rPr lang="it-IT" sz="2200" spc="-1" dirty="0" smtClean="0">
                <a:solidFill>
                  <a:srgbClr val="000000"/>
                </a:solidFill>
                <a:latin typeface="Times New Roman" pitchFamily="18" charset="0"/>
                <a:cs typeface="Times New Roman" pitchFamily="18" charset="0"/>
              </a:rPr>
              <a:t>IV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a:solidFill>
                  <a:srgbClr val="000000"/>
                </a:solidFill>
                <a:latin typeface="Times New Roman" pitchFamily="18" charset="0"/>
                <a:cs typeface="Times New Roman" pitchFamily="18" charset="0"/>
              </a:rPr>
              <a:t> </a:t>
            </a:r>
            <a:r>
              <a:rPr lang="it-IT" sz="2200" spc="-1" dirty="0" smtClean="0">
                <a:solidFill>
                  <a:srgbClr val="000000"/>
                </a:solidFill>
                <a:latin typeface="Times New Roman" pitchFamily="18" charset="0"/>
                <a:cs typeface="Times New Roman" pitchFamily="18" charset="0"/>
              </a:rPr>
              <a:t>(</a:t>
            </a:r>
            <a:r>
              <a:rPr lang="it-IT" sz="2200" b="1" spc="-1" dirty="0" smtClean="0">
                <a:solidFill>
                  <a:srgbClr val="000000"/>
                </a:solidFill>
                <a:latin typeface="Times New Roman" pitchFamily="18" charset="0"/>
                <a:cs typeface="Times New Roman" pitchFamily="18" charset="0"/>
              </a:rPr>
              <a:t>16/09</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Tc</a:t>
            </a:r>
            <a:r>
              <a:rPr lang="it-IT" sz="2200" spc="-1" dirty="0" smtClean="0">
                <a:solidFill>
                  <a:srgbClr val="000000"/>
                </a:solidFill>
                <a:latin typeface="Times New Roman" pitchFamily="18" charset="0"/>
                <a:cs typeface="Times New Roman" pitchFamily="18" charset="0"/>
              </a:rPr>
              <a:t> addome: “solo lieve riduzione </a:t>
            </a:r>
            <a:r>
              <a:rPr lang="it-IT" sz="2200" spc="-1" dirty="0">
                <a:solidFill>
                  <a:srgbClr val="000000"/>
                </a:solidFill>
                <a:latin typeface="Times New Roman" pitchFamily="18" charset="0"/>
                <a:cs typeface="Times New Roman" pitchFamily="18" charset="0"/>
              </a:rPr>
              <a:t>dimensionale della </a:t>
            </a:r>
            <a:r>
              <a:rPr lang="it-IT" sz="2200" spc="-1" dirty="0" smtClean="0">
                <a:solidFill>
                  <a:srgbClr val="000000"/>
                </a:solidFill>
                <a:latin typeface="Times New Roman" pitchFamily="18" charset="0"/>
                <a:cs typeface="Times New Roman" pitchFamily="18" charset="0"/>
              </a:rPr>
              <a:t>raccolta</a:t>
            </a:r>
            <a:r>
              <a:rPr lang="it-IT" sz="2200" spc="-1" dirty="0">
                <a:solidFill>
                  <a:srgbClr val="000000"/>
                </a:solidFill>
                <a:latin typeface="Times New Roman" pitchFamily="18" charset="0"/>
                <a:cs typeface="Times New Roman" pitchFamily="18" charset="0"/>
              </a:rPr>
              <a:t>, a profili </a:t>
            </a:r>
            <a:r>
              <a:rPr lang="it-IT" sz="2200" spc="-1" dirty="0" err="1">
                <a:solidFill>
                  <a:srgbClr val="000000"/>
                </a:solidFill>
                <a:latin typeface="Times New Roman" pitchFamily="18" charset="0"/>
                <a:cs typeface="Times New Roman" pitchFamily="18" charset="0"/>
              </a:rPr>
              <a:t>polilobulati</a:t>
            </a:r>
            <a:r>
              <a:rPr lang="it-IT" sz="2200" spc="-1" dirty="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colliquata</a:t>
            </a:r>
            <a:r>
              <a:rPr lang="it-IT" sz="2200" spc="-1" dirty="0" smtClean="0">
                <a:solidFill>
                  <a:srgbClr val="000000"/>
                </a:solidFill>
                <a:latin typeface="Times New Roman" pitchFamily="18" charset="0"/>
                <a:cs typeface="Times New Roman" pitchFamily="18" charset="0"/>
              </a:rPr>
              <a:t> </a:t>
            </a:r>
            <a:r>
              <a:rPr lang="it-IT" sz="2200" spc="-1" dirty="0">
                <a:solidFill>
                  <a:srgbClr val="000000"/>
                </a:solidFill>
                <a:latin typeface="Times New Roman" pitchFamily="18" charset="0"/>
                <a:cs typeface="Times New Roman" pitchFamily="18" charset="0"/>
              </a:rPr>
              <a:t>con </a:t>
            </a:r>
            <a:r>
              <a:rPr lang="it-IT" sz="2200" spc="-1" dirty="0" smtClean="0">
                <a:solidFill>
                  <a:srgbClr val="000000"/>
                </a:solidFill>
                <a:latin typeface="Times New Roman" pitchFamily="18" charset="0"/>
                <a:cs typeface="Times New Roman" pitchFamily="18" charset="0"/>
              </a:rPr>
              <a:t>pareti ispessite </a:t>
            </a:r>
            <a:r>
              <a:rPr lang="it-IT" sz="2200" spc="-1" dirty="0">
                <a:solidFill>
                  <a:srgbClr val="000000"/>
                </a:solidFill>
                <a:latin typeface="Times New Roman" pitchFamily="18" charset="0"/>
                <a:cs typeface="Times New Roman" pitchFamily="18" charset="0"/>
              </a:rPr>
              <a:t>e </a:t>
            </a:r>
            <a:r>
              <a:rPr lang="it-IT" sz="2200" spc="-1" dirty="0" err="1">
                <a:solidFill>
                  <a:srgbClr val="000000"/>
                </a:solidFill>
                <a:latin typeface="Times New Roman" pitchFamily="18" charset="0"/>
                <a:cs typeface="Times New Roman" pitchFamily="18" charset="0"/>
              </a:rPr>
              <a:t>iperdense</a:t>
            </a:r>
            <a:r>
              <a:rPr lang="it-IT" sz="2200" spc="-1" dirty="0" smtClean="0">
                <a:solidFill>
                  <a:srgbClr val="000000"/>
                </a:solidFill>
                <a:latin typeface="Times New Roman" pitchFamily="18" charset="0"/>
                <a:cs typeface="Times New Roman" pitchFamily="18" charset="0"/>
              </a:rPr>
              <a:t>, </a:t>
            </a:r>
            <a:r>
              <a:rPr lang="it-IT" sz="2200" spc="-1" dirty="0">
                <a:solidFill>
                  <a:srgbClr val="000000"/>
                </a:solidFill>
                <a:latin typeface="Times New Roman" pitchFamily="18" charset="0"/>
                <a:cs typeface="Times New Roman" pitchFamily="18" charset="0"/>
              </a:rPr>
              <a:t>con bolle </a:t>
            </a:r>
            <a:r>
              <a:rPr lang="it-IT" sz="2200" spc="-1" dirty="0" smtClean="0">
                <a:solidFill>
                  <a:srgbClr val="000000"/>
                </a:solidFill>
                <a:latin typeface="Times New Roman" pitchFamily="18" charset="0"/>
                <a:cs typeface="Times New Roman" pitchFamily="18" charset="0"/>
              </a:rPr>
              <a:t>aeree </a:t>
            </a:r>
            <a:r>
              <a:rPr lang="it-IT" sz="2200" spc="-1" dirty="0" err="1" smtClean="0">
                <a:solidFill>
                  <a:srgbClr val="000000"/>
                </a:solidFill>
                <a:latin typeface="Times New Roman" pitchFamily="18" charset="0"/>
                <a:cs typeface="Times New Roman" pitchFamily="18" charset="0"/>
              </a:rPr>
              <a:t>endoluminali</a:t>
            </a:r>
            <a:r>
              <a:rPr lang="it-IT" sz="2200" spc="-1" dirty="0" smtClean="0">
                <a:solidFill>
                  <a:srgbClr val="000000"/>
                </a:solidFill>
                <a:latin typeface="Times New Roman" pitchFamily="18" charset="0"/>
                <a:cs typeface="Times New Roman" pitchFamily="18" charset="0"/>
              </a:rPr>
              <a:t> </a:t>
            </a:r>
            <a:r>
              <a:rPr lang="it-IT" sz="2200" spc="-1" dirty="0">
                <a:solidFill>
                  <a:srgbClr val="000000"/>
                </a:solidFill>
                <a:latin typeface="Times New Roman" pitchFamily="18" charset="0"/>
                <a:cs typeface="Times New Roman" pitchFamily="18" charset="0"/>
              </a:rPr>
              <a:t>che si </a:t>
            </a:r>
            <a:r>
              <a:rPr lang="it-IT" sz="2200" spc="-1" dirty="0" err="1">
                <a:solidFill>
                  <a:srgbClr val="000000"/>
                </a:solidFill>
                <a:latin typeface="Times New Roman" pitchFamily="18" charset="0"/>
                <a:cs typeface="Times New Roman" pitchFamily="18" charset="0"/>
              </a:rPr>
              <a:t>approfonda</a:t>
            </a:r>
            <a:r>
              <a:rPr lang="it-IT" sz="2200" spc="-1" dirty="0">
                <a:solidFill>
                  <a:srgbClr val="000000"/>
                </a:solidFill>
                <a:latin typeface="Times New Roman" pitchFamily="18" charset="0"/>
                <a:cs typeface="Times New Roman" pitchFamily="18" charset="0"/>
              </a:rPr>
              <a:t> nel lobo epatico destro </a:t>
            </a:r>
            <a:r>
              <a:rPr lang="it-IT" sz="2200" spc="-1" dirty="0" smtClean="0">
                <a:solidFill>
                  <a:srgbClr val="000000"/>
                </a:solidFill>
                <a:latin typeface="Times New Roman" pitchFamily="18" charset="0"/>
                <a:cs typeface="Times New Roman" pitchFamily="18" charset="0"/>
              </a:rPr>
              <a:t>(75 </a:t>
            </a:r>
            <a:r>
              <a:rPr lang="it-IT" sz="2200" spc="-1" dirty="0">
                <a:solidFill>
                  <a:srgbClr val="000000"/>
                </a:solidFill>
                <a:latin typeface="Times New Roman" pitchFamily="18" charset="0"/>
                <a:cs typeface="Times New Roman" pitchFamily="18" charset="0"/>
              </a:rPr>
              <a:t>mm </a:t>
            </a:r>
            <a:r>
              <a:rPr lang="it-IT" sz="2200" spc="-1" dirty="0" smtClean="0">
                <a:solidFill>
                  <a:srgbClr val="000000"/>
                </a:solidFill>
                <a:latin typeface="Times New Roman" pitchFamily="18" charset="0"/>
                <a:cs typeface="Times New Roman" pitchFamily="18" charset="0"/>
              </a:rPr>
              <a:t>VS 90 </a:t>
            </a:r>
            <a:r>
              <a:rPr lang="it-IT" sz="2200" spc="-1" dirty="0">
                <a:solidFill>
                  <a:srgbClr val="000000"/>
                </a:solidFill>
                <a:latin typeface="Times New Roman" pitchFamily="18" charset="0"/>
                <a:cs typeface="Times New Roman" pitchFamily="18" charset="0"/>
              </a:rPr>
              <a:t>mm precedenti) </a:t>
            </a:r>
            <a:r>
              <a:rPr lang="it-IT" sz="2200" spc="-1" dirty="0" smtClean="0">
                <a:solidFill>
                  <a:srgbClr val="000000"/>
                </a:solidFill>
                <a:latin typeface="Times New Roman" pitchFamily="18" charset="0"/>
                <a:cs typeface="Times New Roman" pitchFamily="18" charset="0"/>
              </a:rPr>
              <a:t>indissociabile </a:t>
            </a:r>
            <a:r>
              <a:rPr lang="it-IT" sz="2200" spc="-1" dirty="0">
                <a:solidFill>
                  <a:srgbClr val="000000"/>
                </a:solidFill>
                <a:latin typeface="Times New Roman" pitchFamily="18" charset="0"/>
                <a:cs typeface="Times New Roman" pitchFamily="18" charset="0"/>
              </a:rPr>
              <a:t>dalla I-II porzione duodenale.</a:t>
            </a:r>
          </a:p>
          <a:p>
            <a:r>
              <a:rPr lang="it-IT" sz="2200" spc="-1" dirty="0">
                <a:solidFill>
                  <a:srgbClr val="000000"/>
                </a:solidFill>
                <a:latin typeface="Times New Roman" pitchFamily="18" charset="0"/>
                <a:cs typeface="Times New Roman" pitchFamily="18" charset="0"/>
              </a:rPr>
              <a:t>L'apice </a:t>
            </a:r>
            <a:r>
              <a:rPr lang="it-IT" sz="2200" spc="-1" dirty="0" smtClean="0">
                <a:solidFill>
                  <a:srgbClr val="000000"/>
                </a:solidFill>
                <a:latin typeface="Times New Roman" pitchFamily="18" charset="0"/>
                <a:cs typeface="Times New Roman" pitchFamily="18" charset="0"/>
              </a:rPr>
              <a:t>drenaggio </a:t>
            </a:r>
            <a:r>
              <a:rPr lang="it-IT" sz="2200" spc="-1" dirty="0">
                <a:solidFill>
                  <a:srgbClr val="000000"/>
                </a:solidFill>
                <a:latin typeface="Times New Roman" pitchFamily="18" charset="0"/>
                <a:cs typeface="Times New Roman" pitchFamily="18" charset="0"/>
              </a:rPr>
              <a:t>con accesso </a:t>
            </a:r>
            <a:r>
              <a:rPr lang="it-IT" sz="2200" spc="-1" dirty="0" smtClean="0">
                <a:solidFill>
                  <a:srgbClr val="000000"/>
                </a:solidFill>
                <a:latin typeface="Times New Roman" pitchFamily="18" charset="0"/>
                <a:cs typeface="Times New Roman" pitchFamily="18" charset="0"/>
              </a:rPr>
              <a:t>è </a:t>
            </a:r>
            <a:r>
              <a:rPr lang="it-IT" sz="2200" spc="-1" dirty="0">
                <a:solidFill>
                  <a:srgbClr val="000000"/>
                </a:solidFill>
                <a:latin typeface="Times New Roman" pitchFamily="18" charset="0"/>
                <a:cs typeface="Times New Roman" pitchFamily="18" charset="0"/>
              </a:rPr>
              <a:t>nel contesto di </a:t>
            </a:r>
            <a:r>
              <a:rPr lang="it-IT" sz="2200" spc="-1" dirty="0" smtClean="0">
                <a:solidFill>
                  <a:srgbClr val="000000"/>
                </a:solidFill>
                <a:latin typeface="Times New Roman" pitchFamily="18" charset="0"/>
                <a:cs typeface="Times New Roman" pitchFamily="18" charset="0"/>
              </a:rPr>
              <a:t>tale raccolta”</a:t>
            </a:r>
          </a:p>
          <a:p>
            <a:endParaRPr lang="it-IT" sz="2200" spc="-1" dirty="0">
              <a:solidFill>
                <a:srgbClr val="000000"/>
              </a:solidFill>
              <a:latin typeface="Times New Roman" pitchFamily="18" charset="0"/>
              <a:cs typeface="Times New Roman" pitchFamily="18" charset="0"/>
            </a:endParaRPr>
          </a:p>
          <a:p>
            <a:r>
              <a:rPr lang="it-IT" sz="2200" spc="-1" dirty="0" smtClean="0">
                <a:solidFill>
                  <a:srgbClr val="000000"/>
                </a:solidFill>
                <a:latin typeface="Times New Roman" pitchFamily="18" charset="0"/>
                <a:cs typeface="Times New Roman" pitchFamily="18" charset="0"/>
              </a:rPr>
              <a:t>V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smtClean="0">
                <a:solidFill>
                  <a:srgbClr val="000000"/>
                </a:solidFill>
                <a:latin typeface="Times New Roman" pitchFamily="18" charset="0"/>
                <a:cs typeface="Times New Roman" pitchFamily="18" charset="0"/>
              </a:rPr>
              <a:t> (</a:t>
            </a:r>
            <a:r>
              <a:rPr lang="it-IT" sz="2200" b="1" spc="-1" dirty="0" smtClean="0">
                <a:solidFill>
                  <a:srgbClr val="000000"/>
                </a:solidFill>
                <a:latin typeface="Times New Roman" pitchFamily="18" charset="0"/>
                <a:cs typeface="Times New Roman" pitchFamily="18" charset="0"/>
              </a:rPr>
              <a:t>17/09</a:t>
            </a:r>
            <a:r>
              <a:rPr lang="it-IT" sz="2200" spc="-1" dirty="0" smtClean="0">
                <a:solidFill>
                  <a:srgbClr val="000000"/>
                </a:solidFill>
                <a:latin typeface="Times New Roman" pitchFamily="18" charset="0"/>
                <a:cs typeface="Times New Roman" pitchFamily="18" charset="0"/>
              </a:rPr>
              <a:t>): somministrato blu di metilene</a:t>
            </a:r>
            <a:endParaRPr lang="it-IT" sz="2200" spc="-1" dirty="0">
              <a:solidFill>
                <a:srgbClr val="000000"/>
              </a:solidFill>
              <a:latin typeface="Times New Roman" pitchFamily="18" charset="0"/>
              <a:cs typeface="Times New Roman" pitchFamily="18" charset="0"/>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p:txBody>
      </p:sp>
      <p:sp>
        <p:nvSpPr>
          <p:cNvPr id="161"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pic>
        <p:nvPicPr>
          <p:cNvPr id="5" name="Immagine 4" descr="surgical drain methylene blue.png"/>
          <p:cNvPicPr>
            <a:picLocks noChangeAspect="1"/>
          </p:cNvPicPr>
          <p:nvPr/>
        </p:nvPicPr>
        <p:blipFill>
          <a:blip r:embed="rId3" cstate="print"/>
          <a:stretch>
            <a:fillRect/>
          </a:stretch>
        </p:blipFill>
        <p:spPr>
          <a:xfrm>
            <a:off x="6168008" y="4365104"/>
            <a:ext cx="1944216" cy="2295792"/>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2"/>
          <p:cNvSpPr/>
          <p:nvPr/>
        </p:nvSpPr>
        <p:spPr>
          <a:xfrm>
            <a:off x="383400" y="906120"/>
            <a:ext cx="11808360" cy="68619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200" spc="-1" dirty="0" smtClean="0">
                <a:solidFill>
                  <a:srgbClr val="000000"/>
                </a:solidFill>
                <a:latin typeface="Times New Roman" pitchFamily="18" charset="0"/>
                <a:cs typeface="Times New Roman" pitchFamily="18" charset="0"/>
              </a:rPr>
              <a:t>Digiuno. In NPT. Ripresa dell’ATB</a:t>
            </a:r>
          </a:p>
          <a:p>
            <a:pPr>
              <a:lnSpc>
                <a:spcPct val="100000"/>
              </a:lnSpc>
            </a:pPr>
            <a:endParaRPr lang="it-IT" sz="2200" b="0" strike="noStrike" spc="-1" dirty="0">
              <a:solidFill>
                <a:srgbClr val="000000"/>
              </a:solidFill>
              <a:latin typeface="Times New Roman" pitchFamily="18" charset="0"/>
              <a:cs typeface="Times New Roman" pitchFamily="18" charset="0"/>
            </a:endParaRPr>
          </a:p>
          <a:p>
            <a:pPr>
              <a:lnSpc>
                <a:spcPct val="100000"/>
              </a:lnSpc>
            </a:pPr>
            <a:r>
              <a:rPr lang="it-IT" sz="2200" spc="-1" dirty="0" err="1" smtClean="0">
                <a:solidFill>
                  <a:srgbClr val="000000"/>
                </a:solidFill>
                <a:latin typeface="Times New Roman" pitchFamily="18" charset="0"/>
                <a:cs typeface="Times New Roman" pitchFamily="18" charset="0"/>
              </a:rPr>
              <a:t>VI</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smtClean="0">
                <a:solidFill>
                  <a:srgbClr val="000000"/>
                </a:solidFill>
                <a:latin typeface="Times New Roman" pitchFamily="18" charset="0"/>
                <a:cs typeface="Times New Roman" pitchFamily="18" charset="0"/>
              </a:rPr>
              <a:t> (</a:t>
            </a:r>
            <a:r>
              <a:rPr lang="it-IT" sz="2200" b="1" spc="-1" dirty="0" smtClean="0">
                <a:solidFill>
                  <a:srgbClr val="000000"/>
                </a:solidFill>
                <a:latin typeface="Times New Roman" pitchFamily="18" charset="0"/>
                <a:cs typeface="Times New Roman" pitchFamily="18" charset="0"/>
              </a:rPr>
              <a:t>18/09</a:t>
            </a:r>
            <a:r>
              <a:rPr lang="it-IT" sz="2200" spc="-1" dirty="0" smtClean="0">
                <a:solidFill>
                  <a:srgbClr val="000000"/>
                </a:solidFill>
                <a:latin typeface="Times New Roman" pitchFamily="18" charset="0"/>
                <a:cs typeface="Times New Roman" pitchFamily="18" charset="0"/>
              </a:rPr>
              <a:t>): 100 cc </a:t>
            </a:r>
            <a:r>
              <a:rPr lang="it-IT" sz="2200" spc="-1" dirty="0" smtClean="0">
                <a:solidFill>
                  <a:srgbClr val="000000"/>
                </a:solidFill>
                <a:latin typeface="Arial"/>
                <a:cs typeface="Arial"/>
              </a:rPr>
              <a:t>→ </a:t>
            </a:r>
            <a:r>
              <a:rPr lang="it-IT" sz="2200" spc="-1" dirty="0">
                <a:solidFill>
                  <a:srgbClr val="000000"/>
                </a:solidFill>
                <a:latin typeface="Times New Roman" pitchFamily="18" charset="0"/>
                <a:cs typeface="Times New Roman" pitchFamily="18" charset="0"/>
              </a:rPr>
              <a:t>IX </a:t>
            </a:r>
            <a:r>
              <a:rPr lang="it-IT" sz="2200" spc="-1" dirty="0" err="1">
                <a:solidFill>
                  <a:srgbClr val="000000"/>
                </a:solidFill>
                <a:latin typeface="Times New Roman" pitchFamily="18" charset="0"/>
                <a:cs typeface="Times New Roman" pitchFamily="18" charset="0"/>
              </a:rPr>
              <a:t>gg</a:t>
            </a:r>
            <a:r>
              <a:rPr lang="it-IT" sz="2200" spc="-1" dirty="0">
                <a:solidFill>
                  <a:srgbClr val="000000"/>
                </a:solidFill>
                <a:latin typeface="Times New Roman" pitchFamily="18" charset="0"/>
                <a:cs typeface="Times New Roman" pitchFamily="18" charset="0"/>
              </a:rPr>
              <a:t> </a:t>
            </a:r>
            <a:r>
              <a:rPr lang="it-IT" sz="2200" spc="-1" dirty="0" err="1">
                <a:solidFill>
                  <a:srgbClr val="000000"/>
                </a:solidFill>
                <a:latin typeface="Times New Roman" pitchFamily="18" charset="0"/>
                <a:cs typeface="Times New Roman" pitchFamily="18" charset="0"/>
              </a:rPr>
              <a:t>p.o.</a:t>
            </a:r>
            <a:r>
              <a:rPr lang="it-IT" sz="2200" spc="-1" dirty="0">
                <a:solidFill>
                  <a:srgbClr val="000000"/>
                </a:solidFill>
                <a:latin typeface="Times New Roman" pitchFamily="18" charset="0"/>
                <a:cs typeface="Times New Roman" pitchFamily="18" charset="0"/>
              </a:rPr>
              <a:t> (</a:t>
            </a:r>
            <a:r>
              <a:rPr lang="it-IT" sz="2200" b="1" spc="-1" dirty="0">
                <a:solidFill>
                  <a:srgbClr val="000000"/>
                </a:solidFill>
                <a:latin typeface="Times New Roman" pitchFamily="18" charset="0"/>
                <a:cs typeface="Times New Roman" pitchFamily="18" charset="0"/>
              </a:rPr>
              <a:t>21/09</a:t>
            </a:r>
            <a:r>
              <a:rPr lang="it-IT" sz="2200" spc="-1" dirty="0" smtClean="0">
                <a:solidFill>
                  <a:srgbClr val="000000"/>
                </a:solidFill>
                <a:latin typeface="Times New Roman" pitchFamily="18" charset="0"/>
                <a:cs typeface="Times New Roman" pitchFamily="18" charset="0"/>
              </a:rPr>
              <a:t>): 25 cc siero-biliari</a:t>
            </a:r>
          </a:p>
          <a:p>
            <a:pPr>
              <a:lnSpc>
                <a:spcPct val="100000"/>
              </a:lnSpc>
            </a:pPr>
            <a:endParaRPr lang="it-IT" sz="2200" spc="-1" dirty="0">
              <a:solidFill>
                <a:srgbClr val="000000"/>
              </a:solidFill>
              <a:latin typeface="Times New Roman" pitchFamily="18" charset="0"/>
              <a:cs typeface="Times New Roman" pitchFamily="18" charset="0"/>
            </a:endParaRPr>
          </a:p>
          <a:p>
            <a:pPr>
              <a:lnSpc>
                <a:spcPct val="100000"/>
              </a:lnSpc>
            </a:pPr>
            <a:r>
              <a:rPr lang="it-IT" sz="2200" spc="-1" dirty="0" smtClean="0">
                <a:solidFill>
                  <a:srgbClr val="000000"/>
                </a:solidFill>
                <a:latin typeface="Times New Roman" pitchFamily="18" charset="0"/>
                <a:cs typeface="Times New Roman" pitchFamily="18" charset="0"/>
              </a:rPr>
              <a:t>XII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smtClean="0">
                <a:solidFill>
                  <a:srgbClr val="000000"/>
                </a:solidFill>
                <a:latin typeface="Times New Roman" pitchFamily="18" charset="0"/>
                <a:cs typeface="Times New Roman" pitchFamily="18" charset="0"/>
              </a:rPr>
              <a:t> (</a:t>
            </a:r>
            <a:r>
              <a:rPr lang="it-IT" sz="2200" b="1" spc="-1" dirty="0" smtClean="0">
                <a:solidFill>
                  <a:srgbClr val="000000"/>
                </a:solidFill>
                <a:latin typeface="Times New Roman" pitchFamily="18" charset="0"/>
                <a:cs typeface="Times New Roman" pitchFamily="18" charset="0"/>
              </a:rPr>
              <a:t>24/09</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Rx</a:t>
            </a:r>
            <a:r>
              <a:rPr lang="it-IT" sz="2200" spc="-1" dirty="0" smtClean="0">
                <a:solidFill>
                  <a:srgbClr val="000000"/>
                </a:solidFill>
                <a:latin typeface="Times New Roman" pitchFamily="18" charset="0"/>
                <a:cs typeface="Times New Roman" pitchFamily="18" charset="0"/>
              </a:rPr>
              <a:t> transito</a:t>
            </a:r>
            <a:r>
              <a:rPr lang="it-IT" sz="2200" spc="-1" dirty="0">
                <a:solidFill>
                  <a:srgbClr val="000000"/>
                </a:solidFill>
                <a:latin typeface="Times New Roman" pitchFamily="18" charset="0"/>
                <a:cs typeface="Times New Roman" pitchFamily="18" charset="0"/>
              </a:rPr>
              <a:t>: </a:t>
            </a:r>
            <a:r>
              <a:rPr lang="it-IT" sz="2200" spc="-1" dirty="0" smtClean="0">
                <a:solidFill>
                  <a:srgbClr val="000000"/>
                </a:solidFill>
                <a:latin typeface="Times New Roman" pitchFamily="18" charset="0"/>
                <a:cs typeface="Times New Roman" pitchFamily="18" charset="0"/>
              </a:rPr>
              <a:t>Non spandimenti </a:t>
            </a:r>
            <a:r>
              <a:rPr lang="it-IT" sz="2200" spc="-1" dirty="0" err="1">
                <a:solidFill>
                  <a:srgbClr val="000000"/>
                </a:solidFill>
                <a:latin typeface="Times New Roman" pitchFamily="18" charset="0"/>
                <a:cs typeface="Times New Roman" pitchFamily="18" charset="0"/>
              </a:rPr>
              <a:t>extraluminali</a:t>
            </a:r>
            <a:r>
              <a:rPr lang="it-IT" sz="2200" spc="-1" dirty="0">
                <a:solidFill>
                  <a:srgbClr val="000000"/>
                </a:solidFill>
                <a:latin typeface="Times New Roman" pitchFamily="18" charset="0"/>
                <a:cs typeface="Times New Roman" pitchFamily="18" charset="0"/>
              </a:rPr>
              <a:t> del </a:t>
            </a:r>
            <a:r>
              <a:rPr lang="it-IT" sz="2200" spc="-1" dirty="0" err="1" smtClean="0">
                <a:solidFill>
                  <a:srgbClr val="000000"/>
                </a:solidFill>
                <a:latin typeface="Times New Roman" pitchFamily="18" charset="0"/>
                <a:cs typeface="Times New Roman" pitchFamily="18" charset="0"/>
              </a:rPr>
              <a:t>mdc</a:t>
            </a:r>
            <a:endParaRPr lang="it-IT" sz="2200" spc="-1" dirty="0" smtClean="0">
              <a:solidFill>
                <a:srgbClr val="000000"/>
              </a:solidFill>
              <a:latin typeface="Times New Roman" pitchFamily="18" charset="0"/>
              <a:cs typeface="Times New Roman" pitchFamily="18" charset="0"/>
            </a:endParaRPr>
          </a:p>
          <a:p>
            <a:pPr>
              <a:lnSpc>
                <a:spcPct val="100000"/>
              </a:lnSpc>
            </a:pPr>
            <a:endParaRPr lang="it-IT" sz="2200" spc="-1" dirty="0">
              <a:solidFill>
                <a:srgbClr val="000000"/>
              </a:solidFill>
              <a:latin typeface="Times New Roman" pitchFamily="18" charset="0"/>
              <a:cs typeface="Times New Roman" pitchFamily="18" charset="0"/>
            </a:endParaRPr>
          </a:p>
          <a:p>
            <a:r>
              <a:rPr lang="it-IT" sz="2200" spc="-1" dirty="0" smtClean="0">
                <a:solidFill>
                  <a:srgbClr val="000000"/>
                </a:solidFill>
                <a:latin typeface="Times New Roman" pitchFamily="18" charset="0"/>
                <a:cs typeface="Times New Roman" pitchFamily="18" charset="0"/>
              </a:rPr>
              <a:t>XIII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smtClean="0">
                <a:solidFill>
                  <a:srgbClr val="000000"/>
                </a:solidFill>
                <a:latin typeface="Times New Roman" pitchFamily="18" charset="0"/>
                <a:cs typeface="Times New Roman" pitchFamily="18" charset="0"/>
              </a:rPr>
              <a:t> (</a:t>
            </a:r>
            <a:r>
              <a:rPr lang="it-IT" sz="2200" b="1" spc="-1" dirty="0" smtClean="0">
                <a:solidFill>
                  <a:srgbClr val="000000"/>
                </a:solidFill>
                <a:latin typeface="Times New Roman" pitchFamily="18" charset="0"/>
                <a:cs typeface="Times New Roman" pitchFamily="18" charset="0"/>
              </a:rPr>
              <a:t>25/09</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Tc</a:t>
            </a:r>
            <a:r>
              <a:rPr lang="it-IT" sz="2200" spc="-1" dirty="0" smtClean="0">
                <a:solidFill>
                  <a:srgbClr val="000000"/>
                </a:solidFill>
                <a:latin typeface="Times New Roman" pitchFamily="18" charset="0"/>
                <a:cs typeface="Times New Roman" pitchFamily="18" charset="0"/>
              </a:rPr>
              <a:t> addome: “invariata raccolta in sede di </a:t>
            </a:r>
            <a:r>
              <a:rPr lang="it-IT" sz="2200" spc="-1" dirty="0">
                <a:solidFill>
                  <a:srgbClr val="000000"/>
                </a:solidFill>
                <a:latin typeface="Times New Roman" pitchFamily="18" charset="0"/>
                <a:cs typeface="Times New Roman" pitchFamily="18" charset="0"/>
              </a:rPr>
              <a:t>colecistectomia a contenuto disomogeneo </a:t>
            </a:r>
            <a:r>
              <a:rPr lang="it-IT" sz="2200" spc="-1" dirty="0" err="1" smtClean="0">
                <a:solidFill>
                  <a:srgbClr val="000000"/>
                </a:solidFill>
                <a:latin typeface="Times New Roman" pitchFamily="18" charset="0"/>
                <a:cs typeface="Times New Roman" pitchFamily="18" charset="0"/>
              </a:rPr>
              <a:t>fluido-aereo</a:t>
            </a:r>
            <a:r>
              <a:rPr lang="it-IT" sz="2200" spc="-1" dirty="0" smtClean="0">
                <a:solidFill>
                  <a:srgbClr val="000000"/>
                </a:solidFill>
                <a:latin typeface="Times New Roman" pitchFamily="18" charset="0"/>
                <a:cs typeface="Times New Roman" pitchFamily="18" charset="0"/>
              </a:rPr>
              <a:t>, </a:t>
            </a:r>
            <a:r>
              <a:rPr lang="it-IT" sz="2200" spc="-1" dirty="0">
                <a:solidFill>
                  <a:srgbClr val="000000"/>
                </a:solidFill>
                <a:latin typeface="Times New Roman" pitchFamily="18" charset="0"/>
                <a:cs typeface="Times New Roman" pitchFamily="18" charset="0"/>
              </a:rPr>
              <a:t>sede di apice di </a:t>
            </a:r>
            <a:r>
              <a:rPr lang="it-IT" sz="2200" spc="-1" dirty="0" smtClean="0">
                <a:solidFill>
                  <a:srgbClr val="000000"/>
                </a:solidFill>
                <a:latin typeface="Times New Roman" pitchFamily="18" charset="0"/>
                <a:cs typeface="Times New Roman" pitchFamily="18" charset="0"/>
              </a:rPr>
              <a:t>drenaggio, </a:t>
            </a:r>
            <a:r>
              <a:rPr lang="it-IT" sz="2200" spc="-1" dirty="0">
                <a:solidFill>
                  <a:srgbClr val="000000"/>
                </a:solidFill>
                <a:latin typeface="Times New Roman" pitchFamily="18" charset="0"/>
                <a:cs typeface="Times New Roman" pitchFamily="18" charset="0"/>
              </a:rPr>
              <a:t>indissociabile dalla I-II porzione </a:t>
            </a:r>
            <a:r>
              <a:rPr lang="it-IT" sz="2200" spc="-1" dirty="0" smtClean="0">
                <a:solidFill>
                  <a:srgbClr val="000000"/>
                </a:solidFill>
                <a:latin typeface="Times New Roman" pitchFamily="18" charset="0"/>
                <a:cs typeface="Times New Roman" pitchFamily="18" charset="0"/>
              </a:rPr>
              <a:t>duodenale”. Non pungibile </a:t>
            </a:r>
          </a:p>
          <a:p>
            <a:endParaRPr lang="it-IT" sz="2200" spc="-1" dirty="0">
              <a:solidFill>
                <a:srgbClr val="000000"/>
              </a:solidFill>
              <a:latin typeface="Times New Roman" pitchFamily="18" charset="0"/>
              <a:cs typeface="Times New Roman" pitchFamily="18" charset="0"/>
            </a:endParaRPr>
          </a:p>
          <a:p>
            <a:r>
              <a:rPr lang="it-IT" sz="2200" spc="-1" dirty="0" smtClean="0">
                <a:solidFill>
                  <a:srgbClr val="000000"/>
                </a:solidFill>
                <a:latin typeface="Times New Roman" pitchFamily="18" charset="0"/>
                <a:cs typeface="Times New Roman" pitchFamily="18" charset="0"/>
              </a:rPr>
              <a:t>XV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smtClean="0">
                <a:solidFill>
                  <a:srgbClr val="000000"/>
                </a:solidFill>
                <a:latin typeface="Times New Roman" pitchFamily="18" charset="0"/>
                <a:cs typeface="Times New Roman" pitchFamily="18" charset="0"/>
              </a:rPr>
              <a:t> (</a:t>
            </a:r>
            <a:r>
              <a:rPr lang="it-IT" sz="2200" b="1" spc="-1" dirty="0" smtClean="0">
                <a:solidFill>
                  <a:srgbClr val="000000"/>
                </a:solidFill>
                <a:latin typeface="Times New Roman" pitchFamily="18" charset="0"/>
                <a:cs typeface="Times New Roman" pitchFamily="18" charset="0"/>
              </a:rPr>
              <a:t>27/09</a:t>
            </a:r>
            <a:r>
              <a:rPr lang="it-IT" sz="2200" spc="-1" dirty="0" smtClean="0">
                <a:solidFill>
                  <a:srgbClr val="000000"/>
                </a:solidFill>
                <a:latin typeface="Times New Roman" pitchFamily="18" charset="0"/>
                <a:cs typeface="Times New Roman" pitchFamily="18" charset="0"/>
              </a:rPr>
              <a:t>): stop NPT. Ripresa di dieta semi-solida</a:t>
            </a:r>
          </a:p>
          <a:p>
            <a:endParaRPr lang="it-IT" sz="2200" spc="-1" dirty="0">
              <a:solidFill>
                <a:srgbClr val="000000"/>
              </a:solidFill>
              <a:latin typeface="Times New Roman" pitchFamily="18" charset="0"/>
              <a:cs typeface="Times New Roman" pitchFamily="18" charset="0"/>
            </a:endParaRPr>
          </a:p>
          <a:p>
            <a:r>
              <a:rPr lang="it-IT" sz="2200" spc="-1" dirty="0" smtClean="0">
                <a:solidFill>
                  <a:srgbClr val="000000"/>
                </a:solidFill>
                <a:latin typeface="Times New Roman" pitchFamily="18" charset="0"/>
                <a:cs typeface="Times New Roman" pitchFamily="18" charset="0"/>
              </a:rPr>
              <a:t>XVI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smtClean="0">
                <a:solidFill>
                  <a:srgbClr val="000000"/>
                </a:solidFill>
                <a:latin typeface="Times New Roman" pitchFamily="18" charset="0"/>
                <a:cs typeface="Times New Roman" pitchFamily="18" charset="0"/>
              </a:rPr>
              <a:t> (</a:t>
            </a:r>
            <a:r>
              <a:rPr lang="it-IT" sz="2200" b="1" spc="-1" dirty="0" smtClean="0">
                <a:solidFill>
                  <a:srgbClr val="000000"/>
                </a:solidFill>
                <a:latin typeface="Times New Roman" pitchFamily="18" charset="0"/>
                <a:cs typeface="Times New Roman" pitchFamily="18" charset="0"/>
              </a:rPr>
              <a:t>28/09</a:t>
            </a:r>
            <a:r>
              <a:rPr lang="it-IT" sz="2200" spc="-1" dirty="0" smtClean="0">
                <a:solidFill>
                  <a:srgbClr val="000000"/>
                </a:solidFill>
                <a:latin typeface="Times New Roman" pitchFamily="18" charset="0"/>
                <a:cs typeface="Times New Roman" pitchFamily="18" charset="0"/>
              </a:rPr>
              <a:t>): retrazione di drenaggio di 2 cm </a:t>
            </a:r>
            <a:r>
              <a:rPr lang="it-IT" sz="2200" spc="-1" dirty="0" smtClean="0">
                <a:solidFill>
                  <a:srgbClr val="000000"/>
                </a:solidFill>
                <a:latin typeface="Arial"/>
                <a:cs typeface="Arial"/>
              </a:rPr>
              <a:t>→ </a:t>
            </a:r>
            <a:r>
              <a:rPr lang="it-IT" sz="2200" spc="-1" dirty="0" smtClean="0">
                <a:solidFill>
                  <a:srgbClr val="000000"/>
                </a:solidFill>
                <a:latin typeface="Times New Roman" pitchFamily="18" charset="0"/>
                <a:cs typeface="Times New Roman" pitchFamily="18" charset="0"/>
              </a:rPr>
              <a:t>XVII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smtClean="0">
                <a:solidFill>
                  <a:srgbClr val="000000"/>
                </a:solidFill>
                <a:latin typeface="Times New Roman" pitchFamily="18" charset="0"/>
                <a:cs typeface="Times New Roman" pitchFamily="18" charset="0"/>
              </a:rPr>
              <a:t> (</a:t>
            </a:r>
            <a:r>
              <a:rPr lang="it-IT" sz="2200" b="1" spc="-1" dirty="0" smtClean="0">
                <a:solidFill>
                  <a:srgbClr val="000000"/>
                </a:solidFill>
                <a:latin typeface="Times New Roman" pitchFamily="18" charset="0"/>
                <a:cs typeface="Times New Roman" pitchFamily="18" charset="0"/>
              </a:rPr>
              <a:t>29/09</a:t>
            </a:r>
            <a:r>
              <a:rPr lang="it-IT" sz="2200" spc="-1" dirty="0" smtClean="0">
                <a:solidFill>
                  <a:srgbClr val="000000"/>
                </a:solidFill>
                <a:latin typeface="Times New Roman" pitchFamily="18" charset="0"/>
                <a:cs typeface="Times New Roman" pitchFamily="18" charset="0"/>
              </a:rPr>
              <a:t>): rimosso</a:t>
            </a:r>
          </a:p>
          <a:p>
            <a:endParaRPr lang="it-IT" sz="2200" spc="-1" dirty="0">
              <a:solidFill>
                <a:srgbClr val="000000"/>
              </a:solidFill>
              <a:latin typeface="Times New Roman" pitchFamily="18" charset="0"/>
              <a:cs typeface="Times New Roman" pitchFamily="18" charset="0"/>
            </a:endParaRPr>
          </a:p>
          <a:p>
            <a:r>
              <a:rPr lang="it-IT" sz="2200" spc="-1" dirty="0" smtClean="0">
                <a:solidFill>
                  <a:srgbClr val="000000"/>
                </a:solidFill>
                <a:latin typeface="Times New Roman" pitchFamily="18" charset="0"/>
                <a:cs typeface="Times New Roman" pitchFamily="18" charset="0"/>
              </a:rPr>
              <a:t>XVIII </a:t>
            </a:r>
            <a:r>
              <a:rPr lang="it-IT" sz="2200" spc="-1" dirty="0" err="1" smtClean="0">
                <a:solidFill>
                  <a:srgbClr val="000000"/>
                </a:solidFill>
                <a:latin typeface="Times New Roman" pitchFamily="18" charset="0"/>
                <a:cs typeface="Times New Roman" pitchFamily="18" charset="0"/>
              </a:rPr>
              <a:t>gg</a:t>
            </a:r>
            <a:r>
              <a:rPr lang="it-IT" sz="2200" spc="-1" dirty="0" smtClean="0">
                <a:solidFill>
                  <a:srgbClr val="000000"/>
                </a:solidFill>
                <a:latin typeface="Times New Roman" pitchFamily="18" charset="0"/>
                <a:cs typeface="Times New Roman" pitchFamily="18" charset="0"/>
              </a:rPr>
              <a:t> </a:t>
            </a:r>
            <a:r>
              <a:rPr lang="it-IT" sz="2200" spc="-1" dirty="0" err="1" smtClean="0">
                <a:solidFill>
                  <a:srgbClr val="000000"/>
                </a:solidFill>
                <a:latin typeface="Times New Roman" pitchFamily="18" charset="0"/>
                <a:cs typeface="Times New Roman" pitchFamily="18" charset="0"/>
              </a:rPr>
              <a:t>p.o.</a:t>
            </a:r>
            <a:r>
              <a:rPr lang="it-IT" sz="2200" spc="-1" dirty="0" smtClean="0">
                <a:solidFill>
                  <a:srgbClr val="000000"/>
                </a:solidFill>
                <a:latin typeface="Times New Roman" pitchFamily="18" charset="0"/>
                <a:cs typeface="Times New Roman" pitchFamily="18" charset="0"/>
              </a:rPr>
              <a:t> (</a:t>
            </a:r>
            <a:r>
              <a:rPr lang="it-IT" sz="2200" b="1" spc="-1" dirty="0" smtClean="0">
                <a:solidFill>
                  <a:srgbClr val="000000"/>
                </a:solidFill>
                <a:latin typeface="Times New Roman" pitchFamily="18" charset="0"/>
                <a:cs typeface="Times New Roman" pitchFamily="18" charset="0"/>
              </a:rPr>
              <a:t>30/09</a:t>
            </a:r>
            <a:r>
              <a:rPr lang="it-IT" sz="2200" spc="-1" dirty="0" smtClean="0">
                <a:solidFill>
                  <a:srgbClr val="000000"/>
                </a:solidFill>
                <a:latin typeface="Times New Roman" pitchFamily="18" charset="0"/>
                <a:cs typeface="Times New Roman" pitchFamily="18" charset="0"/>
              </a:rPr>
              <a:t>): dimissione a domicilio</a:t>
            </a:r>
            <a:endParaRPr lang="it-IT" sz="2200" spc="-1" dirty="0">
              <a:solidFill>
                <a:srgbClr val="000000"/>
              </a:solidFill>
              <a:latin typeface="Times New Roman" pitchFamily="18" charset="0"/>
              <a:cs typeface="Times New Roman" pitchFamily="18" charset="0"/>
            </a:endParaRPr>
          </a:p>
          <a:p>
            <a:pPr>
              <a:lnSpc>
                <a:spcPct val="100000"/>
              </a:lnSpc>
            </a:pPr>
            <a:endParaRPr lang="it-IT" sz="2200" spc="-1" dirty="0">
              <a:solidFill>
                <a:srgbClr val="000000"/>
              </a:solidFill>
              <a:latin typeface="Times New Roman" pitchFamily="18" charset="0"/>
              <a:cs typeface="Times New Roman" pitchFamily="18" charset="0"/>
            </a:endParaRPr>
          </a:p>
          <a:p>
            <a:pPr>
              <a:lnSpc>
                <a:spcPct val="100000"/>
              </a:lnSpc>
            </a:pPr>
            <a:endParaRPr lang="it-IT" sz="2200" spc="-1" dirty="0">
              <a:solidFill>
                <a:srgbClr val="000000"/>
              </a:solidFill>
              <a:latin typeface="Times New Roman" pitchFamily="18" charset="0"/>
              <a:cs typeface="Times New Roman" pitchFamily="18" charset="0"/>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p:txBody>
      </p:sp>
      <p:sp>
        <p:nvSpPr>
          <p:cNvPr id="161"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2"/>
          <p:cNvSpPr/>
          <p:nvPr/>
        </p:nvSpPr>
        <p:spPr>
          <a:xfrm>
            <a:off x="383640" y="404664"/>
            <a:ext cx="11808360" cy="78160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endParaRPr lang="it-IT" sz="1800" b="0" strike="noStrike" spc="-1" dirty="0">
              <a:latin typeface="Arial"/>
            </a:endParaRPr>
          </a:p>
          <a:p>
            <a:pPr indent="-216000" algn="ctr">
              <a:lnSpc>
                <a:spcPct val="100000"/>
              </a:lnSpc>
              <a:buClr>
                <a:srgbClr val="000000"/>
              </a:buClr>
            </a:pPr>
            <a:r>
              <a:rPr lang="it-IT" sz="2800" b="1" strike="noStrike" spc="-1" dirty="0">
                <a:solidFill>
                  <a:srgbClr val="000000"/>
                </a:solidFill>
                <a:latin typeface="Times New Roman"/>
              </a:rPr>
              <a:t>Interrogativi</a:t>
            </a:r>
            <a:r>
              <a:rPr lang="it-IT" sz="2800" b="1" strike="noStrike" spc="-1" dirty="0" smtClean="0">
                <a:solidFill>
                  <a:srgbClr val="000000"/>
                </a:solidFill>
                <a:latin typeface="Times New Roman"/>
              </a:rPr>
              <a:t>:</a:t>
            </a:r>
          </a:p>
          <a:p>
            <a:pPr indent="-216000" algn="ctr">
              <a:lnSpc>
                <a:spcPct val="100000"/>
              </a:lnSpc>
              <a:buClr>
                <a:srgbClr val="000000"/>
              </a:buClr>
            </a:pPr>
            <a:endParaRPr lang="it-IT" sz="2800" b="0" strike="noStrike" spc="-1" dirty="0">
              <a:latin typeface="Arial"/>
            </a:endParaRPr>
          </a:p>
          <a:p>
            <a:pPr indent="-216000">
              <a:lnSpc>
                <a:spcPct val="100000"/>
              </a:lnSpc>
              <a:buClr>
                <a:srgbClr val="000000"/>
              </a:buClr>
              <a:buFont typeface="StarSymbol"/>
              <a:buChar char="-"/>
            </a:pPr>
            <a:r>
              <a:rPr lang="it-IT" sz="2800" b="1" strike="noStrike" spc="-1" dirty="0">
                <a:solidFill>
                  <a:srgbClr val="000000"/>
                </a:solidFill>
                <a:latin typeface="Times New Roman"/>
              </a:rPr>
              <a:t>1) </a:t>
            </a:r>
            <a:r>
              <a:rPr lang="it-IT" sz="2800" b="1" strike="noStrike" spc="-1" dirty="0" smtClean="0">
                <a:solidFill>
                  <a:srgbClr val="000000"/>
                </a:solidFill>
                <a:latin typeface="Times New Roman"/>
              </a:rPr>
              <a:t>abbiamo perso il timing ideale per effettuare una colecistectomia urgente, a fronte di un </a:t>
            </a:r>
            <a:r>
              <a:rPr lang="it-IT" sz="2800" b="1" strike="noStrike" spc="-1" dirty="0" err="1" smtClean="0">
                <a:solidFill>
                  <a:srgbClr val="000000"/>
                </a:solidFill>
                <a:latin typeface="Times New Roman"/>
              </a:rPr>
              <a:t>imaging</a:t>
            </a:r>
            <a:r>
              <a:rPr lang="it-IT" sz="2800" b="1" strike="noStrike" spc="-1" dirty="0" smtClean="0">
                <a:solidFill>
                  <a:srgbClr val="000000"/>
                </a:solidFill>
                <a:latin typeface="Times New Roman"/>
              </a:rPr>
              <a:t> non dirimente ed una clinica dubbia ?</a:t>
            </a:r>
          </a:p>
          <a:p>
            <a:pPr indent="-216000">
              <a:lnSpc>
                <a:spcPct val="100000"/>
              </a:lnSpc>
              <a:buClr>
                <a:srgbClr val="000000"/>
              </a:buClr>
              <a:buFont typeface="StarSymbol"/>
              <a:buChar char="-"/>
            </a:pPr>
            <a:endParaRPr lang="it-IT" sz="2800" b="0" strike="noStrike" spc="-1" dirty="0">
              <a:latin typeface="Arial"/>
            </a:endParaRPr>
          </a:p>
          <a:p>
            <a:pPr indent="-216000">
              <a:lnSpc>
                <a:spcPct val="100000"/>
              </a:lnSpc>
              <a:buClr>
                <a:srgbClr val="000000"/>
              </a:buClr>
              <a:buFont typeface="StarSymbol"/>
              <a:buChar char="-"/>
            </a:pPr>
            <a:r>
              <a:rPr lang="it-IT" sz="2800" b="1" strike="noStrike" spc="-1" dirty="0">
                <a:solidFill>
                  <a:srgbClr val="000000"/>
                </a:solidFill>
                <a:latin typeface="Times New Roman"/>
              </a:rPr>
              <a:t>2) </a:t>
            </a:r>
            <a:r>
              <a:rPr lang="it-IT" sz="2800" b="1" strike="noStrike" spc="-1" dirty="0" smtClean="0">
                <a:solidFill>
                  <a:srgbClr val="000000"/>
                </a:solidFill>
                <a:latin typeface="Times New Roman"/>
              </a:rPr>
              <a:t>una volta scelta la strategia conservativa ed ottenut</a:t>
            </a:r>
            <a:r>
              <a:rPr lang="it-IT" sz="2800" b="1" spc="-1" dirty="0" smtClean="0">
                <a:solidFill>
                  <a:srgbClr val="000000"/>
                </a:solidFill>
                <a:latin typeface="Times New Roman"/>
              </a:rPr>
              <a:t>o un beneficio con il </a:t>
            </a:r>
            <a:r>
              <a:rPr lang="it-IT" sz="2800" b="1" spc="-1" dirty="0" err="1" smtClean="0">
                <a:solidFill>
                  <a:srgbClr val="000000"/>
                </a:solidFill>
                <a:latin typeface="Times New Roman"/>
              </a:rPr>
              <a:t>cistostomico</a:t>
            </a:r>
            <a:r>
              <a:rPr lang="it-IT" sz="2800" b="1" spc="-1" dirty="0" smtClean="0">
                <a:solidFill>
                  <a:srgbClr val="000000"/>
                </a:solidFill>
                <a:latin typeface="Times New Roman"/>
              </a:rPr>
              <a:t>, ci siamo presi un rischio evitabile nell’eseguire l’intervento ? Ottenuto il miglioramento, valeva la pena rischiare ?</a:t>
            </a:r>
          </a:p>
          <a:p>
            <a:pPr indent="-216000">
              <a:lnSpc>
                <a:spcPct val="100000"/>
              </a:lnSpc>
              <a:buClr>
                <a:srgbClr val="000000"/>
              </a:buClr>
              <a:buFont typeface="StarSymbol"/>
              <a:buChar char="-"/>
            </a:pPr>
            <a:endParaRPr lang="it-IT" sz="2800" b="1" strike="noStrike" spc="-1" dirty="0" smtClean="0">
              <a:solidFill>
                <a:srgbClr val="000000"/>
              </a:solidFill>
              <a:latin typeface="Times New Roman"/>
            </a:endParaRPr>
          </a:p>
          <a:p>
            <a:pPr indent="-216000">
              <a:lnSpc>
                <a:spcPct val="100000"/>
              </a:lnSpc>
              <a:buClr>
                <a:srgbClr val="000000"/>
              </a:buClr>
              <a:buFont typeface="StarSymbol"/>
              <a:buChar char="-"/>
            </a:pPr>
            <a:r>
              <a:rPr lang="it-IT" sz="2800" b="1" spc="-1" dirty="0" smtClean="0">
                <a:solidFill>
                  <a:srgbClr val="000000"/>
                </a:solidFill>
                <a:latin typeface="Times New Roman"/>
              </a:rPr>
              <a:t>3) l’utilizzo di score e/o di una valutazione multidisciplinare avrebbe condizionato la scelta ?</a:t>
            </a:r>
            <a:endParaRPr lang="it-IT" sz="2800" b="1" strike="noStrike" spc="-1" dirty="0" smtClean="0">
              <a:solidFill>
                <a:srgbClr val="000000"/>
              </a:solidFill>
              <a:latin typeface="Times New Roman"/>
            </a:endParaRPr>
          </a:p>
          <a:p>
            <a:pPr indent="-216000">
              <a:lnSpc>
                <a:spcPct val="100000"/>
              </a:lnSpc>
              <a:buClr>
                <a:srgbClr val="000000"/>
              </a:buClr>
              <a:buFont typeface="StarSymbol"/>
              <a:buChar char="-"/>
            </a:pP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p:txBody>
      </p:sp>
      <p:sp>
        <p:nvSpPr>
          <p:cNvPr id="131"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6629400" y="758880"/>
            <a:ext cx="4525920" cy="3227040"/>
          </a:xfrm>
          <a:prstGeom prst="rect">
            <a:avLst/>
          </a:prstGeom>
          <a:noFill/>
          <a:ln>
            <a:noFill/>
          </a:ln>
        </p:spPr>
        <p:txBody>
          <a:bodyPr anchor="b">
            <a:noAutofit/>
          </a:bodyPr>
          <a:lstStyle/>
          <a:p>
            <a:pPr>
              <a:lnSpc>
                <a:spcPct val="90000"/>
              </a:lnSpc>
            </a:pPr>
            <a:r>
              <a:rPr lang="it-IT" sz="6000" b="1" strike="noStrike" spc="-52">
                <a:solidFill>
                  <a:srgbClr val="7A78B2"/>
                </a:solidFill>
                <a:latin typeface="Calibri"/>
              </a:rPr>
              <a:t>Grazie</a:t>
            </a:r>
            <a:endParaRPr lang="it-IT" sz="6000" b="0" strike="noStrike" spc="-1">
              <a:solidFill>
                <a:srgbClr val="000000"/>
              </a:solidFill>
              <a:latin typeface="Calibri"/>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rnia inguino-scrotale.jpg"/>
          <p:cNvPicPr>
            <a:picLocks noChangeAspect="1"/>
          </p:cNvPicPr>
          <p:nvPr/>
        </p:nvPicPr>
        <p:blipFill>
          <a:blip r:embed="rId4" cstate="print"/>
          <a:stretch>
            <a:fillRect/>
          </a:stretch>
        </p:blipFill>
        <p:spPr>
          <a:xfrm>
            <a:off x="551384" y="5085184"/>
            <a:ext cx="2003715" cy="1502786"/>
          </a:xfrm>
          <a:prstGeom prst="rect">
            <a:avLst/>
          </a:prstGeom>
        </p:spPr>
      </p:pic>
      <p:pic>
        <p:nvPicPr>
          <p:cNvPr id="6" name="Immagine 5" descr="sigma piccolo.jpg"/>
          <p:cNvPicPr>
            <a:picLocks noChangeAspect="1"/>
          </p:cNvPicPr>
          <p:nvPr/>
        </p:nvPicPr>
        <p:blipFill>
          <a:blip r:embed="rId5" cstate="print"/>
          <a:stretch>
            <a:fillRect/>
          </a:stretch>
        </p:blipFill>
        <p:spPr>
          <a:xfrm>
            <a:off x="4943872" y="5013176"/>
            <a:ext cx="2112235" cy="1584176"/>
          </a:xfrm>
          <a:prstGeom prst="rect">
            <a:avLst/>
          </a:prstGeom>
        </p:spPr>
      </p:pic>
      <p:pic>
        <p:nvPicPr>
          <p:cNvPr id="7" name="Immagine 6" descr="retto piccolo.jpg"/>
          <p:cNvPicPr>
            <a:picLocks noChangeAspect="1"/>
          </p:cNvPicPr>
          <p:nvPr/>
        </p:nvPicPr>
        <p:blipFill>
          <a:blip r:embed="rId6" cstate="print"/>
          <a:stretch>
            <a:fillRect/>
          </a:stretch>
        </p:blipFill>
        <p:spPr>
          <a:xfrm>
            <a:off x="9336360" y="5013176"/>
            <a:ext cx="2075723" cy="1556792"/>
          </a:xfrm>
          <a:prstGeom prst="rect">
            <a:avLst/>
          </a:prstGeom>
        </p:spPr>
      </p:pic>
      <p:sp>
        <p:nvSpPr>
          <p:cNvPr id="8" name="Ovale 7"/>
          <p:cNvSpPr/>
          <p:nvPr/>
        </p:nvSpPr>
        <p:spPr>
          <a:xfrm>
            <a:off x="5807968" y="5373216"/>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1343472" y="5301208"/>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9912424" y="5445224"/>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Ceola 1 Tc Clipchamp.mp4">
            <a:hlinkClick r:id="" action="ppaction://media"/>
          </p:cNvPr>
          <p:cNvPicPr>
            <a:picLocks noRot="1" noChangeAspect="1"/>
          </p:cNvPicPr>
          <p:nvPr>
            <a:videoFile r:link="rId1"/>
          </p:nvPr>
        </p:nvPicPr>
        <p:blipFill>
          <a:blip r:embed="rId7" cstate="print"/>
          <a:stretch>
            <a:fillRect/>
          </a:stretch>
        </p:blipFill>
        <p:spPr>
          <a:xfrm>
            <a:off x="3143672" y="332656"/>
            <a:ext cx="5712635" cy="4284476"/>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2"/>
          <p:cNvSpPr/>
          <p:nvPr/>
        </p:nvSpPr>
        <p:spPr>
          <a:xfrm>
            <a:off x="383640" y="692696"/>
            <a:ext cx="11808360" cy="45228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400" b="0" strike="noStrike" spc="-1" dirty="0">
                <a:solidFill>
                  <a:srgbClr val="000000"/>
                </a:solidFill>
                <a:latin typeface="Times New Roman"/>
              </a:rPr>
              <a:t>Viene chiamato il chirurgo di guardia:</a:t>
            </a: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r>
              <a:rPr lang="it-IT" sz="2400" b="0" strike="noStrike" spc="-1" dirty="0">
                <a:solidFill>
                  <a:srgbClr val="000000"/>
                </a:solidFill>
                <a:latin typeface="Times New Roman"/>
              </a:rPr>
              <a:t>EO: addome globoso per adipe, trattabile, dolente e dolorabile in mesogastrio, non </a:t>
            </a:r>
            <a:r>
              <a:rPr lang="it-IT" sz="2400" b="0" strike="noStrike" spc="-1" dirty="0" err="1">
                <a:solidFill>
                  <a:srgbClr val="000000"/>
                </a:solidFill>
                <a:latin typeface="Times New Roman"/>
              </a:rPr>
              <a:t>peritonismo</a:t>
            </a:r>
            <a:r>
              <a:rPr lang="it-IT" sz="2400" b="0" strike="noStrike" spc="-1" dirty="0">
                <a:solidFill>
                  <a:srgbClr val="000000"/>
                </a:solidFill>
                <a:latin typeface="Times New Roman"/>
              </a:rPr>
              <a:t>.Voluminosa ernia inguinale sinistra</a:t>
            </a:r>
            <a:endParaRPr lang="it-IT" sz="2400" b="0" strike="noStrike" spc="-1" dirty="0">
              <a:latin typeface="Arial"/>
            </a:endParaRPr>
          </a:p>
          <a:p>
            <a:pPr>
              <a:lnSpc>
                <a:spcPct val="100000"/>
              </a:lnSpc>
            </a:pPr>
            <a:endParaRPr lang="it-IT" sz="2400" b="0" strike="noStrike" spc="-1" dirty="0">
              <a:latin typeface="Arial"/>
            </a:endParaRPr>
          </a:p>
          <a:p>
            <a:pPr indent="-216000" algn="ctr">
              <a:lnSpc>
                <a:spcPct val="100000"/>
              </a:lnSpc>
              <a:buClr>
                <a:srgbClr val="000000"/>
              </a:buClr>
            </a:pPr>
            <a:r>
              <a:rPr lang="it-IT" sz="2400" b="1" strike="noStrike" spc="-1" dirty="0">
                <a:solidFill>
                  <a:srgbClr val="000000"/>
                </a:solidFill>
                <a:latin typeface="Times New Roman"/>
              </a:rPr>
              <a:t>1° domanda: cosa </a:t>
            </a:r>
            <a:r>
              <a:rPr lang="it-IT" sz="2400" b="1" strike="noStrike" spc="-1" dirty="0" smtClean="0">
                <a:solidFill>
                  <a:srgbClr val="000000"/>
                </a:solidFill>
                <a:latin typeface="Times New Roman"/>
              </a:rPr>
              <a:t>fare </a:t>
            </a:r>
            <a:r>
              <a:rPr lang="it-IT" sz="2400" b="1" strike="noStrike" spc="-1" dirty="0">
                <a:solidFill>
                  <a:srgbClr val="000000"/>
                </a:solidFill>
                <a:latin typeface="Times New Roman"/>
              </a:rPr>
              <a:t>?</a:t>
            </a:r>
            <a:endParaRPr lang="it-IT" sz="2400" b="0" strike="noStrike" spc="-1" dirty="0">
              <a:latin typeface="Arial"/>
            </a:endParaRPr>
          </a:p>
          <a:p>
            <a:pPr>
              <a:lnSpc>
                <a:spcPct val="100000"/>
              </a:lnSpc>
            </a:pPr>
            <a:endParaRPr lang="it-IT" sz="2400" b="0" strike="noStrike" spc="-1" dirty="0">
              <a:latin typeface="Arial"/>
            </a:endParaRPr>
          </a:p>
          <a:p>
            <a:pPr marL="241200" indent="-457200">
              <a:lnSpc>
                <a:spcPct val="100000"/>
              </a:lnSpc>
              <a:buClr>
                <a:srgbClr val="000000"/>
              </a:buClr>
              <a:buFont typeface="+mj-lt"/>
              <a:buAutoNum type="arabicPeriod"/>
            </a:pPr>
            <a:r>
              <a:rPr lang="it-IT" sz="2400" b="1" strike="noStrike" spc="-1" dirty="0" err="1">
                <a:solidFill>
                  <a:srgbClr val="000000"/>
                </a:solidFill>
                <a:latin typeface="Times New Roman"/>
              </a:rPr>
              <a:t>Ernioplastica</a:t>
            </a:r>
            <a:r>
              <a:rPr lang="it-IT" sz="2400" b="1" strike="noStrike" spc="-1" dirty="0">
                <a:solidFill>
                  <a:srgbClr val="000000"/>
                </a:solidFill>
                <a:latin typeface="Times New Roman"/>
              </a:rPr>
              <a:t> inguinale open in urgenza</a:t>
            </a:r>
            <a:endParaRPr lang="it-IT" sz="2400" b="0" strike="noStrike" spc="-1" dirty="0">
              <a:latin typeface="Arial"/>
            </a:endParaRPr>
          </a:p>
          <a:p>
            <a:pPr marL="241200" indent="-457200">
              <a:lnSpc>
                <a:spcPct val="100000"/>
              </a:lnSpc>
              <a:buClr>
                <a:srgbClr val="000000"/>
              </a:buClr>
              <a:buFont typeface="+mj-lt"/>
              <a:buAutoNum type="arabicPeriod"/>
            </a:pPr>
            <a:r>
              <a:rPr lang="it-IT" sz="2400" b="1" strike="noStrike" spc="-1" dirty="0" err="1">
                <a:solidFill>
                  <a:srgbClr val="000000"/>
                </a:solidFill>
                <a:latin typeface="Times New Roman"/>
              </a:rPr>
              <a:t>Ernioplastica</a:t>
            </a:r>
            <a:r>
              <a:rPr lang="it-IT" sz="2400" b="1" strike="noStrike" spc="-1" dirty="0">
                <a:solidFill>
                  <a:srgbClr val="000000"/>
                </a:solidFill>
                <a:latin typeface="Times New Roman"/>
              </a:rPr>
              <a:t> inguinale laparoscopica in urgenza</a:t>
            </a:r>
            <a:endParaRPr lang="it-IT" sz="2400" b="0" strike="noStrike" spc="-1" dirty="0">
              <a:latin typeface="Arial"/>
            </a:endParaRPr>
          </a:p>
          <a:p>
            <a:pPr marL="241200" indent="-457200">
              <a:lnSpc>
                <a:spcPct val="100000"/>
              </a:lnSpc>
              <a:buClr>
                <a:srgbClr val="000000"/>
              </a:buClr>
              <a:buFont typeface="+mj-lt"/>
              <a:buAutoNum type="arabicPeriod"/>
            </a:pPr>
            <a:r>
              <a:rPr lang="it-IT" sz="2400" b="1" strike="noStrike" spc="-1" dirty="0">
                <a:solidFill>
                  <a:srgbClr val="000000"/>
                </a:solidFill>
                <a:latin typeface="Times New Roman"/>
              </a:rPr>
              <a:t>Tentativo di riduzione per taxis, inserimento in WL per intervento elettivo</a:t>
            </a: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p:txBody>
      </p:sp>
      <p:sp>
        <p:nvSpPr>
          <p:cNvPr id="103"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2"/>
          <p:cNvSpPr/>
          <p:nvPr/>
        </p:nvSpPr>
        <p:spPr>
          <a:xfrm>
            <a:off x="383640" y="1196752"/>
            <a:ext cx="11808360" cy="417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400" b="0" u="sng" strike="noStrike" spc="-1" dirty="0" smtClean="0">
                <a:solidFill>
                  <a:srgbClr val="000000"/>
                </a:solidFill>
                <a:latin typeface="Times New Roman"/>
              </a:rPr>
              <a:t>Consulenza del chirurgo </a:t>
            </a:r>
            <a:r>
              <a:rPr lang="it-IT" sz="2400" b="0" u="sng" strike="noStrike" spc="-1" dirty="0">
                <a:solidFill>
                  <a:srgbClr val="000000"/>
                </a:solidFill>
                <a:latin typeface="Times New Roman"/>
              </a:rPr>
              <a:t>di guardia </a:t>
            </a:r>
            <a:r>
              <a:rPr lang="it-IT" sz="2400" b="0" strike="noStrike" spc="-1" dirty="0">
                <a:solidFill>
                  <a:srgbClr val="000000"/>
                </a:solidFill>
                <a:latin typeface="Times New Roman"/>
              </a:rPr>
              <a:t>(</a:t>
            </a:r>
            <a:r>
              <a:rPr lang="it-IT" sz="2400" b="1" strike="noStrike" spc="-1" dirty="0">
                <a:solidFill>
                  <a:srgbClr val="000000"/>
                </a:solidFill>
                <a:latin typeface="Times New Roman"/>
              </a:rPr>
              <a:t>h 21.02</a:t>
            </a:r>
            <a:r>
              <a:rPr lang="it-IT" sz="2400" b="0" strike="noStrike" spc="-1" dirty="0">
                <a:solidFill>
                  <a:srgbClr val="000000"/>
                </a:solidFill>
                <a:latin typeface="Times New Roman"/>
              </a:rPr>
              <a:t>):</a:t>
            </a: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r>
              <a:rPr lang="it-IT" sz="2400" b="0" strike="noStrike" spc="-1" dirty="0">
                <a:solidFill>
                  <a:srgbClr val="000000"/>
                </a:solidFill>
                <a:latin typeface="Times New Roman"/>
              </a:rPr>
              <a:t>- “quadro occlusivo di tipo meccanico sostenuto da ernia inguinale sinistra intasata. Si riduce agevolmente l’ernia ottenendo immediata canalizzazione ad abbondanti feci liquide. Si constata anche globo vescicale per cui si posiziona CV tipo </a:t>
            </a:r>
            <a:r>
              <a:rPr lang="it-IT" sz="2400" b="0" strike="noStrike" spc="-1" dirty="0" err="1">
                <a:solidFill>
                  <a:srgbClr val="000000"/>
                </a:solidFill>
                <a:latin typeface="Times New Roman"/>
              </a:rPr>
              <a:t>Foley</a:t>
            </a:r>
            <a:r>
              <a:rPr lang="it-IT" sz="2400" b="0" strike="noStrike" spc="-1" dirty="0">
                <a:solidFill>
                  <a:srgbClr val="000000"/>
                </a:solidFill>
                <a:latin typeface="Times New Roman"/>
              </a:rPr>
              <a:t> 14 </a:t>
            </a:r>
            <a:r>
              <a:rPr lang="it-IT" sz="2400" b="0" strike="noStrike" spc="-1" dirty="0" err="1">
                <a:solidFill>
                  <a:srgbClr val="000000"/>
                </a:solidFill>
                <a:latin typeface="Times New Roman"/>
              </a:rPr>
              <a:t>Ch</a:t>
            </a:r>
            <a:r>
              <a:rPr lang="it-IT" sz="2400" b="0" strike="noStrike" spc="-1" dirty="0">
                <a:solidFill>
                  <a:srgbClr val="000000"/>
                </a:solidFill>
                <a:latin typeface="Times New Roman"/>
              </a:rPr>
              <a:t> con ristagno di 500 cc di urine chiare </a:t>
            </a:r>
            <a:endParaRPr lang="it-IT" sz="2400" b="0" strike="noStrike" spc="-1" dirty="0">
              <a:latin typeface="Arial"/>
            </a:endParaRPr>
          </a:p>
          <a:p>
            <a:pPr>
              <a:lnSpc>
                <a:spcPct val="100000"/>
              </a:lnSpc>
            </a:pPr>
            <a:endParaRPr lang="it-IT" sz="2400" b="0" strike="noStrike" spc="-1" dirty="0">
              <a:latin typeface="Arial"/>
            </a:endParaRPr>
          </a:p>
          <a:p>
            <a:pPr indent="-216000">
              <a:lnSpc>
                <a:spcPct val="100000"/>
              </a:lnSpc>
              <a:buClr>
                <a:srgbClr val="000000"/>
              </a:buClr>
              <a:buFont typeface="StarSymbol"/>
              <a:buChar char="-"/>
            </a:pPr>
            <a:r>
              <a:rPr lang="it-IT" sz="2400" b="0" strike="noStrike" spc="-1" dirty="0">
                <a:solidFill>
                  <a:srgbClr val="000000"/>
                </a:solidFill>
                <a:latin typeface="Times New Roman"/>
              </a:rPr>
              <a:t> “non indicazioni chirurgiche a carattere d’urgenza. Dal punto di vista chirurgico </a:t>
            </a:r>
            <a:r>
              <a:rPr lang="it-IT" sz="2400" b="0" strike="noStrike" spc="-1" dirty="0" err="1">
                <a:solidFill>
                  <a:srgbClr val="000000"/>
                </a:solidFill>
                <a:latin typeface="Times New Roman"/>
              </a:rPr>
              <a:t>dimissibile</a:t>
            </a:r>
            <a:r>
              <a:rPr lang="it-IT" sz="2400" b="0" strike="noStrike" spc="-1" dirty="0">
                <a:solidFill>
                  <a:srgbClr val="000000"/>
                </a:solidFill>
                <a:latin typeface="Times New Roman"/>
              </a:rPr>
              <a:t> domattina con ricontrollo ambulatoriale a breve con impegnativa per visita chirurgia di controllo</a:t>
            </a:r>
            <a:r>
              <a:rPr lang="it-IT" sz="2400" b="0" strike="noStrike" spc="-1" dirty="0" smtClean="0">
                <a:solidFill>
                  <a:srgbClr val="000000"/>
                </a:solidFill>
                <a:latin typeface="Times New Roman"/>
              </a:rPr>
              <a:t>”</a:t>
            </a:r>
            <a:endParaRPr lang="it-IT" sz="2400" b="0" strike="noStrike" spc="-1" dirty="0">
              <a:latin typeface="Arial"/>
            </a:endParaRPr>
          </a:p>
          <a:p>
            <a:pPr>
              <a:lnSpc>
                <a:spcPct val="100000"/>
              </a:lnSpc>
            </a:pPr>
            <a:endParaRPr lang="it-IT" sz="2400" b="0" strike="noStrike" spc="-1" dirty="0">
              <a:latin typeface="Arial"/>
            </a:endParaRPr>
          </a:p>
        </p:txBody>
      </p:sp>
      <p:sp>
        <p:nvSpPr>
          <p:cNvPr id="106"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2"/>
          <p:cNvSpPr/>
          <p:nvPr/>
        </p:nvSpPr>
        <p:spPr>
          <a:xfrm>
            <a:off x="383400" y="835560"/>
            <a:ext cx="11808360" cy="630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400" b="1" strike="noStrike" spc="-1" dirty="0">
                <a:solidFill>
                  <a:srgbClr val="000000"/>
                </a:solidFill>
                <a:latin typeface="Times New Roman"/>
              </a:rPr>
              <a:t>11/02, h 01.51</a:t>
            </a:r>
            <a:r>
              <a:rPr lang="it-IT" sz="2400" b="0" strike="noStrike" spc="-1" dirty="0">
                <a:solidFill>
                  <a:srgbClr val="000000"/>
                </a:solidFill>
                <a:latin typeface="Times New Roman"/>
              </a:rPr>
              <a:t>: Dolore addominale, </a:t>
            </a:r>
            <a:r>
              <a:rPr lang="it-IT" sz="2400" b="0" strike="noStrike" spc="-1" dirty="0" err="1">
                <a:solidFill>
                  <a:srgbClr val="000000"/>
                </a:solidFill>
                <a:latin typeface="Times New Roman"/>
              </a:rPr>
              <a:t>alvo</a:t>
            </a:r>
            <a:r>
              <a:rPr lang="it-IT" sz="2400" b="0" strike="noStrike" spc="-1" dirty="0">
                <a:solidFill>
                  <a:srgbClr val="000000"/>
                </a:solidFill>
                <a:latin typeface="Times New Roman"/>
              </a:rPr>
              <a:t> canalizzato. Non apprezzabile protrusione erniaria, non vomito. Somministrato </a:t>
            </a:r>
            <a:r>
              <a:rPr lang="it-IT" sz="2400" b="0" strike="noStrike" spc="-1" dirty="0" err="1">
                <a:solidFill>
                  <a:srgbClr val="000000"/>
                </a:solidFill>
                <a:latin typeface="Times New Roman"/>
              </a:rPr>
              <a:t>Perfalgan</a:t>
            </a:r>
            <a:r>
              <a:rPr lang="it-IT" sz="2400" b="0" strike="noStrike" spc="-1" dirty="0">
                <a:solidFill>
                  <a:srgbClr val="000000"/>
                </a:solidFill>
                <a:latin typeface="Times New Roman"/>
              </a:rPr>
              <a:t> 1 g </a:t>
            </a:r>
            <a:r>
              <a:rPr lang="it-IT" sz="2400" b="0" strike="noStrike" spc="-1" dirty="0" err="1">
                <a:solidFill>
                  <a:srgbClr val="000000"/>
                </a:solidFill>
                <a:latin typeface="Times New Roman"/>
              </a:rPr>
              <a:t>ev</a:t>
            </a: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r>
              <a:rPr lang="it-IT" sz="2400" b="1" strike="noStrike" spc="-1" dirty="0">
                <a:solidFill>
                  <a:srgbClr val="000000"/>
                </a:solidFill>
                <a:latin typeface="Times New Roman"/>
              </a:rPr>
              <a:t>11/02, h 11.35</a:t>
            </a:r>
            <a:r>
              <a:rPr lang="it-IT" sz="2400" b="0" strike="noStrike" spc="-1" dirty="0">
                <a:solidFill>
                  <a:srgbClr val="000000"/>
                </a:solidFill>
                <a:latin typeface="Times New Roman"/>
              </a:rPr>
              <a:t>:  franca </a:t>
            </a:r>
            <a:r>
              <a:rPr lang="it-IT" sz="2400" b="0" strike="noStrike" spc="-1" dirty="0" err="1">
                <a:solidFill>
                  <a:srgbClr val="000000"/>
                </a:solidFill>
                <a:latin typeface="Times New Roman"/>
              </a:rPr>
              <a:t>rettorragia</a:t>
            </a:r>
            <a:r>
              <a:rPr lang="it-IT" sz="2400" b="0" strike="noStrike" spc="-1" dirty="0">
                <a:solidFill>
                  <a:srgbClr val="000000"/>
                </a:solidFill>
                <a:latin typeface="Times New Roman"/>
              </a:rPr>
              <a:t>. Paziente vigile, sofferente per dolore addominale. </a:t>
            </a:r>
            <a:endParaRPr lang="it-IT" sz="2400" b="0" strike="noStrike" spc="-1" dirty="0">
              <a:latin typeface="Arial"/>
            </a:endParaRPr>
          </a:p>
          <a:p>
            <a:pPr indent="-216000">
              <a:lnSpc>
                <a:spcPct val="100000"/>
              </a:lnSpc>
              <a:buClr>
                <a:srgbClr val="000000"/>
              </a:buClr>
              <a:buFont typeface="StarSymbol"/>
              <a:buChar char="-"/>
            </a:pPr>
            <a:r>
              <a:rPr lang="it-IT" sz="2400" b="0" strike="noStrike" spc="-1" dirty="0">
                <a:solidFill>
                  <a:srgbClr val="000000"/>
                </a:solidFill>
                <a:latin typeface="Times New Roman"/>
              </a:rPr>
              <a:t>PA 100/65, </a:t>
            </a:r>
            <a:r>
              <a:rPr lang="it-IT" sz="2400" b="0" strike="noStrike" spc="-1" dirty="0" err="1">
                <a:solidFill>
                  <a:srgbClr val="000000"/>
                </a:solidFill>
                <a:latin typeface="Times New Roman"/>
              </a:rPr>
              <a:t>Fc</a:t>
            </a:r>
            <a:r>
              <a:rPr lang="it-IT" sz="2400" b="0" strike="noStrike" spc="-1" dirty="0">
                <a:solidFill>
                  <a:srgbClr val="000000"/>
                </a:solidFill>
                <a:latin typeface="Times New Roman"/>
              </a:rPr>
              <a:t> 75’, </a:t>
            </a:r>
            <a:r>
              <a:rPr lang="it-IT" sz="2400" b="0" strike="noStrike" spc="-1" dirty="0" err="1">
                <a:solidFill>
                  <a:srgbClr val="000000"/>
                </a:solidFill>
                <a:latin typeface="Times New Roman"/>
              </a:rPr>
              <a:t>Sat</a:t>
            </a:r>
            <a:r>
              <a:rPr lang="it-IT" sz="2400" b="0" strike="noStrike" spc="-1" dirty="0">
                <a:solidFill>
                  <a:srgbClr val="000000"/>
                </a:solidFill>
                <a:latin typeface="Times New Roman"/>
              </a:rPr>
              <a:t> 96% in AA, T 36.5°C</a:t>
            </a:r>
            <a:endParaRPr lang="it-IT" sz="2400" b="0" strike="noStrike" spc="-1" dirty="0">
              <a:latin typeface="Arial"/>
            </a:endParaRPr>
          </a:p>
          <a:p>
            <a:pPr>
              <a:lnSpc>
                <a:spcPct val="100000"/>
              </a:lnSpc>
            </a:pPr>
            <a:endParaRPr lang="it-IT" sz="2400" b="0" strike="noStrike" spc="-1" dirty="0">
              <a:latin typeface="Arial"/>
            </a:endParaRPr>
          </a:p>
          <a:p>
            <a:pPr indent="-216000">
              <a:lnSpc>
                <a:spcPct val="100000"/>
              </a:lnSpc>
              <a:buClr>
                <a:srgbClr val="000000"/>
              </a:buClr>
              <a:buFont typeface="StarSymbol"/>
              <a:buChar char="-"/>
            </a:pPr>
            <a:r>
              <a:rPr lang="it-IT" sz="2400" b="0" strike="noStrike" spc="-1" dirty="0">
                <a:solidFill>
                  <a:srgbClr val="000000"/>
                </a:solidFill>
                <a:latin typeface="Times New Roman"/>
              </a:rPr>
              <a:t> EE: WBC 37.94, </a:t>
            </a:r>
            <a:r>
              <a:rPr lang="it-IT" sz="2400" b="0" strike="noStrike" spc="-1" dirty="0" err="1">
                <a:solidFill>
                  <a:srgbClr val="000000"/>
                </a:solidFill>
                <a:latin typeface="Times New Roman"/>
              </a:rPr>
              <a:t>Hb</a:t>
            </a:r>
            <a:r>
              <a:rPr lang="it-IT" sz="2400" b="0" strike="noStrike" spc="-1" dirty="0">
                <a:solidFill>
                  <a:srgbClr val="000000"/>
                </a:solidFill>
                <a:latin typeface="Times New Roman"/>
              </a:rPr>
              <a:t> 18.5, HCT 57.2, PLT 138, </a:t>
            </a:r>
            <a:r>
              <a:rPr lang="it-IT" sz="2400" b="0" strike="noStrike" spc="-1" dirty="0" err="1">
                <a:solidFill>
                  <a:srgbClr val="000000"/>
                </a:solidFill>
                <a:latin typeface="Times New Roman"/>
              </a:rPr>
              <a:t>glu</a:t>
            </a:r>
            <a:r>
              <a:rPr lang="it-IT" sz="2400" b="0" strike="noStrike" spc="-1" dirty="0">
                <a:solidFill>
                  <a:srgbClr val="000000"/>
                </a:solidFill>
                <a:latin typeface="Times New Roman"/>
              </a:rPr>
              <a:t> 130, </a:t>
            </a:r>
            <a:r>
              <a:rPr lang="it-IT" sz="2400" b="0" strike="noStrike" spc="-1" dirty="0" err="1">
                <a:solidFill>
                  <a:srgbClr val="000000"/>
                </a:solidFill>
                <a:latin typeface="Times New Roman"/>
              </a:rPr>
              <a:t>creat</a:t>
            </a:r>
            <a:r>
              <a:rPr lang="it-IT" sz="2400" b="0" strike="noStrike" spc="-1" dirty="0">
                <a:solidFill>
                  <a:srgbClr val="000000"/>
                </a:solidFill>
                <a:latin typeface="Times New Roman"/>
              </a:rPr>
              <a:t> 1.79, AST/ALT 33/21, </a:t>
            </a:r>
            <a:r>
              <a:rPr lang="it-IT" sz="2400" b="0" strike="noStrike" spc="-1" dirty="0" err="1">
                <a:solidFill>
                  <a:srgbClr val="000000"/>
                </a:solidFill>
                <a:latin typeface="Times New Roman"/>
              </a:rPr>
              <a:t>Na</a:t>
            </a:r>
            <a:r>
              <a:rPr lang="it-IT" sz="2400" b="0" strike="noStrike" spc="-1" dirty="0">
                <a:solidFill>
                  <a:srgbClr val="000000"/>
                </a:solidFill>
                <a:latin typeface="Times New Roman"/>
              </a:rPr>
              <a:t>/K 137/4.1, CK 60, PCR 156</a:t>
            </a:r>
            <a:endParaRPr lang="it-IT" sz="2400" b="0" strike="noStrike" spc="-1" dirty="0">
              <a:latin typeface="Arial"/>
            </a:endParaRPr>
          </a:p>
          <a:p>
            <a:pPr indent="-216000">
              <a:lnSpc>
                <a:spcPct val="100000"/>
              </a:lnSpc>
              <a:buClr>
                <a:srgbClr val="000000"/>
              </a:buClr>
              <a:buFont typeface="StarSymbol"/>
              <a:buChar char="-"/>
            </a:pPr>
            <a:r>
              <a:rPr lang="it-IT" sz="2400" b="0" strike="noStrike" spc="-1" dirty="0">
                <a:solidFill>
                  <a:srgbClr val="000000"/>
                </a:solidFill>
                <a:latin typeface="Times New Roman"/>
              </a:rPr>
              <a:t> EGA venoso: ph 7.12, </a:t>
            </a:r>
            <a:r>
              <a:rPr lang="it-IT" sz="2400" b="0" strike="noStrike" spc="-1" dirty="0" err="1">
                <a:solidFill>
                  <a:srgbClr val="000000"/>
                </a:solidFill>
                <a:latin typeface="Times New Roman"/>
              </a:rPr>
              <a:t>Lac</a:t>
            </a:r>
            <a:r>
              <a:rPr lang="it-IT" sz="2400" b="0" strike="noStrike" spc="-1" dirty="0">
                <a:solidFill>
                  <a:srgbClr val="000000"/>
                </a:solidFill>
                <a:latin typeface="Times New Roman"/>
              </a:rPr>
              <a:t> 8.5, HCO3- 10, </a:t>
            </a:r>
            <a:r>
              <a:rPr lang="it-IT" sz="2400" b="0" strike="noStrike" spc="-1" dirty="0" err="1">
                <a:solidFill>
                  <a:srgbClr val="000000"/>
                </a:solidFill>
                <a:latin typeface="Times New Roman"/>
              </a:rPr>
              <a:t>Hb</a:t>
            </a:r>
            <a:r>
              <a:rPr lang="it-IT" sz="2400" b="0" strike="noStrike" spc="-1" dirty="0">
                <a:solidFill>
                  <a:srgbClr val="000000"/>
                </a:solidFill>
                <a:latin typeface="Times New Roman"/>
              </a:rPr>
              <a:t> 16.7, </a:t>
            </a:r>
            <a:r>
              <a:rPr lang="it-IT" sz="2400" b="0" strike="noStrike" spc="-1" dirty="0" err="1">
                <a:solidFill>
                  <a:srgbClr val="000000"/>
                </a:solidFill>
                <a:latin typeface="Times New Roman"/>
              </a:rPr>
              <a:t>Na</a:t>
            </a:r>
            <a:r>
              <a:rPr lang="it-IT" sz="2400" b="0" strike="noStrike" spc="-1" dirty="0">
                <a:solidFill>
                  <a:srgbClr val="000000"/>
                </a:solidFill>
                <a:latin typeface="Times New Roman"/>
              </a:rPr>
              <a:t>/K 134/4.8, Cl 108, </a:t>
            </a:r>
            <a:r>
              <a:rPr lang="it-IT" sz="2400" b="0" strike="noStrike" spc="-1" dirty="0" err="1">
                <a:solidFill>
                  <a:srgbClr val="000000"/>
                </a:solidFill>
                <a:latin typeface="Times New Roman"/>
              </a:rPr>
              <a:t>Glu</a:t>
            </a:r>
            <a:r>
              <a:rPr lang="it-IT" sz="2400" b="0" strike="noStrike" spc="-1" dirty="0">
                <a:solidFill>
                  <a:srgbClr val="000000"/>
                </a:solidFill>
                <a:latin typeface="Times New Roman"/>
              </a:rPr>
              <a:t> 110</a:t>
            </a:r>
            <a:endParaRPr lang="it-IT" sz="2400" b="0" strike="noStrike" spc="-1" dirty="0">
              <a:latin typeface="Arial"/>
            </a:endParaRPr>
          </a:p>
          <a:p>
            <a:pPr>
              <a:lnSpc>
                <a:spcPct val="100000"/>
              </a:lnSpc>
            </a:pPr>
            <a:endParaRPr lang="it-IT" sz="2400" b="0" strike="noStrike" spc="-1" dirty="0">
              <a:latin typeface="Arial"/>
            </a:endParaRPr>
          </a:p>
          <a:p>
            <a:pPr indent="-216000">
              <a:lnSpc>
                <a:spcPct val="100000"/>
              </a:lnSpc>
              <a:buClr>
                <a:srgbClr val="000000"/>
              </a:buClr>
              <a:buFont typeface="StarSymbol"/>
              <a:buChar char="-"/>
            </a:pPr>
            <a:r>
              <a:rPr lang="it-IT" sz="2400" b="0" strike="noStrike" spc="-1" dirty="0">
                <a:solidFill>
                  <a:srgbClr val="000000"/>
                </a:solidFill>
                <a:latin typeface="Times New Roman"/>
              </a:rPr>
              <a:t> EO: Addome trattabile, dolente e dolorabile diffusamente in </a:t>
            </a:r>
            <a:r>
              <a:rPr lang="it-IT" sz="2400" b="0" strike="noStrike" spc="-1" dirty="0" err="1">
                <a:solidFill>
                  <a:srgbClr val="000000"/>
                </a:solidFill>
                <a:latin typeface="Times New Roman"/>
              </a:rPr>
              <a:t>meso-ipogastrio</a:t>
            </a:r>
            <a:r>
              <a:rPr lang="it-IT" sz="2400" b="0" strike="noStrike" spc="-1" dirty="0">
                <a:solidFill>
                  <a:srgbClr val="000000"/>
                </a:solidFill>
                <a:latin typeface="Times New Roman"/>
              </a:rPr>
              <a:t>, peristalsi presente. Marezzatura alle ginocchia. Urine concentrate (150 cc in </a:t>
            </a:r>
            <a:r>
              <a:rPr lang="it-IT" sz="2400" b="0" strike="noStrike" spc="-1" dirty="0" err="1">
                <a:solidFill>
                  <a:srgbClr val="000000"/>
                </a:solidFill>
                <a:latin typeface="Times New Roman"/>
              </a:rPr>
              <a:t>CV</a:t>
            </a:r>
            <a:r>
              <a:rPr lang="it-IT" sz="2400" b="0" strike="noStrike" spc="-1" dirty="0">
                <a:solidFill>
                  <a:srgbClr val="000000"/>
                </a:solidFill>
                <a:latin typeface="Times New Roman"/>
              </a:rPr>
              <a:t>)</a:t>
            </a:r>
            <a:endParaRPr lang="it-IT" sz="2400" b="0" strike="noStrike" spc="-1" dirty="0">
              <a:latin typeface="Arial"/>
            </a:endParaRPr>
          </a:p>
          <a:p>
            <a:pPr>
              <a:lnSpc>
                <a:spcPct val="100000"/>
              </a:lnSpc>
            </a:pPr>
            <a:endParaRPr lang="it-IT" sz="2400" b="0" strike="noStrike" spc="-1" dirty="0">
              <a:latin typeface="Arial"/>
            </a:endParaRPr>
          </a:p>
          <a:p>
            <a:pPr indent="-216000">
              <a:lnSpc>
                <a:spcPct val="100000"/>
              </a:lnSpc>
              <a:buClr>
                <a:srgbClr val="000000"/>
              </a:buClr>
            </a:pPr>
            <a:r>
              <a:rPr lang="it-IT" sz="2400" b="1" strike="noStrike" spc="-1" dirty="0">
                <a:solidFill>
                  <a:srgbClr val="000000"/>
                </a:solidFill>
                <a:latin typeface="Times New Roman"/>
              </a:rPr>
              <a:t>h 12.30</a:t>
            </a:r>
            <a:r>
              <a:rPr lang="it-IT" sz="2400" b="0" strike="noStrike" spc="-1" dirty="0">
                <a:solidFill>
                  <a:srgbClr val="000000"/>
                </a:solidFill>
                <a:latin typeface="Times New Roman"/>
              </a:rPr>
              <a:t>: Richiesta </a:t>
            </a:r>
            <a:r>
              <a:rPr lang="it-IT" sz="2400" b="0" strike="noStrike" spc="-1" dirty="0" err="1">
                <a:solidFill>
                  <a:srgbClr val="000000"/>
                </a:solidFill>
                <a:latin typeface="Times New Roman"/>
              </a:rPr>
              <a:t>Tc</a:t>
            </a:r>
            <a:r>
              <a:rPr lang="it-IT" sz="2400" b="0" strike="noStrike" spc="-1" dirty="0">
                <a:solidFill>
                  <a:srgbClr val="000000"/>
                </a:solidFill>
                <a:latin typeface="Times New Roman"/>
              </a:rPr>
              <a:t> addome</a:t>
            </a:r>
            <a:r>
              <a:rPr lang="it-IT" sz="2400" b="1" strike="noStrike" spc="-1" dirty="0">
                <a:solidFill>
                  <a:srgbClr val="000000"/>
                </a:solidFill>
                <a:latin typeface="Times New Roman"/>
              </a:rPr>
              <a:t> </a:t>
            </a:r>
            <a:endParaRPr lang="it-IT" sz="2400" b="0" strike="noStrike" spc="-1" dirty="0">
              <a:latin typeface="Arial"/>
            </a:endParaRPr>
          </a:p>
          <a:p>
            <a:pPr>
              <a:lnSpc>
                <a:spcPct val="100000"/>
              </a:lnSpc>
            </a:pPr>
            <a:endParaRPr lang="it-IT" sz="2400" b="0" strike="noStrike" spc="-1" dirty="0">
              <a:latin typeface="Arial"/>
            </a:endParaRPr>
          </a:p>
          <a:p>
            <a:pPr indent="-216000">
              <a:lnSpc>
                <a:spcPct val="100000"/>
              </a:lnSpc>
              <a:buClr>
                <a:srgbClr val="000000"/>
              </a:buClr>
            </a:pPr>
            <a:r>
              <a:rPr lang="it-IT" sz="2400" b="0" strike="noStrike" spc="-1" dirty="0">
                <a:solidFill>
                  <a:srgbClr val="000000"/>
                </a:solidFill>
                <a:latin typeface="Times New Roman"/>
              </a:rPr>
              <a:t>Richiesta rivalutazione chirurgica</a:t>
            </a:r>
            <a:endParaRPr lang="it-IT" sz="2400" b="0" strike="noStrike" spc="-1" dirty="0">
              <a:latin typeface="Arial"/>
            </a:endParaRPr>
          </a:p>
          <a:p>
            <a:pPr>
              <a:lnSpc>
                <a:spcPct val="100000"/>
              </a:lnSpc>
            </a:pPr>
            <a:endParaRPr lang="it-IT" sz="2400" b="0" strike="noStrike" spc="-1" dirty="0">
              <a:latin typeface="Arial"/>
            </a:endParaRPr>
          </a:p>
        </p:txBody>
      </p:sp>
      <p:sp>
        <p:nvSpPr>
          <p:cNvPr id="109"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leo disteso con pneumatosi.jpg"/>
          <p:cNvPicPr>
            <a:picLocks noChangeAspect="1"/>
          </p:cNvPicPr>
          <p:nvPr/>
        </p:nvPicPr>
        <p:blipFill>
          <a:blip r:embed="rId4" cstate="print"/>
          <a:stretch>
            <a:fillRect/>
          </a:stretch>
        </p:blipFill>
        <p:spPr>
          <a:xfrm>
            <a:off x="551384" y="4869160"/>
            <a:ext cx="2147730" cy="1610798"/>
          </a:xfrm>
          <a:prstGeom prst="rect">
            <a:avLst/>
          </a:prstGeom>
        </p:spPr>
      </p:pic>
      <p:pic>
        <p:nvPicPr>
          <p:cNvPr id="6" name="Immagine 5" descr="pareti ascendente sottili.jpg"/>
          <p:cNvPicPr>
            <a:picLocks noChangeAspect="1"/>
          </p:cNvPicPr>
          <p:nvPr/>
        </p:nvPicPr>
        <p:blipFill>
          <a:blip r:embed="rId5" cstate="print"/>
          <a:stretch>
            <a:fillRect/>
          </a:stretch>
        </p:blipFill>
        <p:spPr>
          <a:xfrm>
            <a:off x="3431704" y="4869160"/>
            <a:ext cx="2112234" cy="1584176"/>
          </a:xfrm>
          <a:prstGeom prst="rect">
            <a:avLst/>
          </a:prstGeom>
        </p:spPr>
      </p:pic>
      <p:pic>
        <p:nvPicPr>
          <p:cNvPr id="7" name="Immagine 6" descr="pareti discendente sottili.jpg"/>
          <p:cNvPicPr>
            <a:picLocks noChangeAspect="1"/>
          </p:cNvPicPr>
          <p:nvPr/>
        </p:nvPicPr>
        <p:blipFill>
          <a:blip r:embed="rId6" cstate="print"/>
          <a:stretch>
            <a:fillRect/>
          </a:stretch>
        </p:blipFill>
        <p:spPr>
          <a:xfrm>
            <a:off x="6528048" y="4869160"/>
            <a:ext cx="2136237" cy="1602178"/>
          </a:xfrm>
          <a:prstGeom prst="rect">
            <a:avLst/>
          </a:prstGeom>
        </p:spPr>
      </p:pic>
      <p:pic>
        <p:nvPicPr>
          <p:cNvPr id="8" name="Immagine 7" descr="retto iperemico.jpg"/>
          <p:cNvPicPr>
            <a:picLocks noChangeAspect="1"/>
          </p:cNvPicPr>
          <p:nvPr/>
        </p:nvPicPr>
        <p:blipFill>
          <a:blip r:embed="rId7" cstate="print"/>
          <a:stretch>
            <a:fillRect/>
          </a:stretch>
        </p:blipFill>
        <p:spPr>
          <a:xfrm rot="5400000">
            <a:off x="9372364" y="4905164"/>
            <a:ext cx="2016224" cy="1512168"/>
          </a:xfrm>
          <a:prstGeom prst="rect">
            <a:avLst/>
          </a:prstGeom>
        </p:spPr>
      </p:pic>
      <p:sp>
        <p:nvSpPr>
          <p:cNvPr id="9" name="Ovale 8"/>
          <p:cNvSpPr/>
          <p:nvPr/>
        </p:nvSpPr>
        <p:spPr>
          <a:xfrm>
            <a:off x="4079776" y="5229200"/>
            <a:ext cx="1152128" cy="105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1199456" y="5157192"/>
            <a:ext cx="1152128" cy="105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7104112" y="5157192"/>
            <a:ext cx="1152128" cy="105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9840416" y="5301208"/>
            <a:ext cx="1152128" cy="105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C.S. fase portale Clipchamp.mp4">
            <a:hlinkClick r:id="" action="ppaction://media"/>
          </p:cNvPr>
          <p:cNvPicPr>
            <a:picLocks noRot="1" noChangeAspect="1"/>
          </p:cNvPicPr>
          <p:nvPr>
            <a:videoFile r:link="rId1"/>
          </p:nvPr>
        </p:nvPicPr>
        <p:blipFill>
          <a:blip r:embed="rId8" cstate="print"/>
          <a:stretch>
            <a:fillRect/>
          </a:stretch>
        </p:blipFill>
        <p:spPr>
          <a:xfrm>
            <a:off x="3503712" y="116632"/>
            <a:ext cx="5760640" cy="4320480"/>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2"/>
          <p:cNvSpPr/>
          <p:nvPr/>
        </p:nvSpPr>
        <p:spPr>
          <a:xfrm>
            <a:off x="383640" y="1700808"/>
            <a:ext cx="11808360" cy="45228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buClr>
                <a:srgbClr val="000000"/>
              </a:buClr>
            </a:pPr>
            <a:r>
              <a:rPr lang="it-IT" sz="2400" b="1" strike="noStrike" spc="-1" dirty="0">
                <a:solidFill>
                  <a:srgbClr val="000000"/>
                </a:solidFill>
                <a:latin typeface="Times New Roman"/>
              </a:rPr>
              <a:t>11/02, h 13.16</a:t>
            </a:r>
            <a:r>
              <a:rPr lang="it-IT" sz="2400" b="0" strike="noStrike" spc="-1" dirty="0">
                <a:solidFill>
                  <a:srgbClr val="000000"/>
                </a:solidFill>
                <a:latin typeface="Times New Roman"/>
              </a:rPr>
              <a:t>: </a:t>
            </a:r>
            <a:r>
              <a:rPr lang="it-IT" sz="2400" b="0" u="sng" strike="noStrike" spc="-1" dirty="0">
                <a:solidFill>
                  <a:srgbClr val="000000"/>
                </a:solidFill>
                <a:latin typeface="Times New Roman"/>
              </a:rPr>
              <a:t>consulenza chirurgica</a:t>
            </a:r>
            <a:endParaRPr lang="it-IT" sz="2400" b="0" u="sng" strike="noStrike" spc="-1" dirty="0">
              <a:latin typeface="Arial"/>
            </a:endParaRPr>
          </a:p>
          <a:p>
            <a:pPr>
              <a:lnSpc>
                <a:spcPct val="100000"/>
              </a:lnSpc>
            </a:pPr>
            <a:endParaRPr lang="it-IT" sz="2400" b="0" strike="noStrike" spc="-1" dirty="0">
              <a:latin typeface="Arial"/>
            </a:endParaRPr>
          </a:p>
          <a:p>
            <a:pPr>
              <a:lnSpc>
                <a:spcPct val="100000"/>
              </a:lnSpc>
            </a:pPr>
            <a:r>
              <a:rPr lang="it-IT" sz="2400" b="0" strike="noStrike" spc="-1" dirty="0">
                <a:solidFill>
                  <a:srgbClr val="000000"/>
                </a:solidFill>
                <a:latin typeface="Calibri"/>
              </a:rPr>
              <a:t>- “</a:t>
            </a:r>
            <a:r>
              <a:rPr lang="it-IT" sz="2400" b="0" strike="noStrike" spc="-1" dirty="0">
                <a:solidFill>
                  <a:srgbClr val="000000"/>
                </a:solidFill>
                <a:latin typeface="Times New Roman"/>
              </a:rPr>
              <a:t>Chiamata per peggioramento delle condizioni generali, ipotensione, episodio di </a:t>
            </a:r>
            <a:r>
              <a:rPr lang="it-IT" sz="2400" b="0" strike="noStrike" spc="-1" dirty="0" err="1">
                <a:solidFill>
                  <a:srgbClr val="000000"/>
                </a:solidFill>
                <a:latin typeface="Times New Roman"/>
              </a:rPr>
              <a:t>rettorragia</a:t>
            </a:r>
            <a:r>
              <a:rPr lang="it-IT" sz="2400" b="0" strike="noStrike" spc="-1" dirty="0">
                <a:solidFill>
                  <a:srgbClr val="000000"/>
                </a:solidFill>
                <a:latin typeface="Times New Roman"/>
              </a:rPr>
              <a:t> e</a:t>
            </a:r>
            <a:endParaRPr lang="it-IT" sz="2400" b="0" strike="noStrike" spc="-1" dirty="0">
              <a:latin typeface="Arial"/>
            </a:endParaRPr>
          </a:p>
          <a:p>
            <a:pPr>
              <a:lnSpc>
                <a:spcPct val="100000"/>
              </a:lnSpc>
            </a:pPr>
            <a:r>
              <a:rPr lang="it-IT" sz="2400" b="0" strike="noStrike" spc="-1" dirty="0" err="1">
                <a:solidFill>
                  <a:srgbClr val="000000"/>
                </a:solidFill>
                <a:latin typeface="Times New Roman"/>
              </a:rPr>
              <a:t>ingravescenza</a:t>
            </a:r>
            <a:r>
              <a:rPr lang="it-IT" sz="2400" b="0" strike="noStrike" spc="-1" dirty="0">
                <a:solidFill>
                  <a:srgbClr val="000000"/>
                </a:solidFill>
                <a:latin typeface="Times New Roman"/>
              </a:rPr>
              <a:t> del dolore </a:t>
            </a:r>
            <a:r>
              <a:rPr lang="it-IT" sz="2400" b="0" strike="noStrike" spc="-1" dirty="0" smtClean="0">
                <a:solidFill>
                  <a:srgbClr val="000000"/>
                </a:solidFill>
                <a:latin typeface="Times New Roman"/>
              </a:rPr>
              <a:t>addominale”</a:t>
            </a:r>
            <a:endParaRPr lang="it-IT" sz="2400" b="0" strike="noStrike" spc="-1" dirty="0">
              <a:latin typeface="Arial"/>
            </a:endParaRPr>
          </a:p>
          <a:p>
            <a:pPr>
              <a:lnSpc>
                <a:spcPct val="100000"/>
              </a:lnSpc>
            </a:pPr>
            <a:endParaRPr lang="it-IT" sz="2400" b="0" strike="noStrike" spc="-1" dirty="0">
              <a:latin typeface="Arial"/>
            </a:endParaRPr>
          </a:p>
          <a:p>
            <a:pPr indent="-216000">
              <a:lnSpc>
                <a:spcPct val="100000"/>
              </a:lnSpc>
              <a:buClr>
                <a:srgbClr val="000000"/>
              </a:buClr>
              <a:buFont typeface="StarSymbol"/>
              <a:buChar char="-"/>
            </a:pPr>
            <a:r>
              <a:rPr lang="it-IT" sz="2400" b="0" strike="noStrike" spc="-1" dirty="0">
                <a:solidFill>
                  <a:srgbClr val="000000"/>
                </a:solidFill>
                <a:latin typeface="Times New Roman"/>
              </a:rPr>
              <a:t> Addome poco trattabile, dolente e dolorabile diffusamente con segni di </a:t>
            </a:r>
            <a:r>
              <a:rPr lang="it-IT" sz="2400" b="0" strike="noStrike" spc="-1" dirty="0" err="1">
                <a:solidFill>
                  <a:srgbClr val="000000"/>
                </a:solidFill>
                <a:latin typeface="Times New Roman"/>
              </a:rPr>
              <a:t>peritonismo</a:t>
            </a:r>
            <a:endParaRPr lang="it-IT" sz="2400" b="0" strike="noStrike" spc="-1" dirty="0">
              <a:latin typeface="Arial"/>
            </a:endParaRPr>
          </a:p>
          <a:p>
            <a:pPr>
              <a:lnSpc>
                <a:spcPct val="100000"/>
              </a:lnSpc>
            </a:pPr>
            <a:endParaRPr lang="it-IT" sz="2400" b="0" strike="noStrike" spc="-1" dirty="0">
              <a:latin typeface="Arial"/>
            </a:endParaRPr>
          </a:p>
          <a:p>
            <a:pPr indent="-216000">
              <a:lnSpc>
                <a:spcPct val="100000"/>
              </a:lnSpc>
              <a:buClr>
                <a:srgbClr val="000000"/>
              </a:buClr>
              <a:buFont typeface="StarSymbol"/>
              <a:buChar char="-"/>
            </a:pPr>
            <a:r>
              <a:rPr lang="it-IT" sz="2400" b="0" strike="noStrike" spc="-1" dirty="0">
                <a:solidFill>
                  <a:srgbClr val="000000"/>
                </a:solidFill>
                <a:latin typeface="Times New Roman"/>
              </a:rPr>
              <a:t>Eseguita TC addome con dubbio di ischemia intestinale </a:t>
            </a:r>
            <a:r>
              <a:rPr lang="it-IT" sz="2400" b="0" strike="noStrike" spc="-1" dirty="0" smtClean="0">
                <a:solidFill>
                  <a:srgbClr val="000000"/>
                </a:solidFill>
                <a:latin typeface="Times New Roman"/>
              </a:rPr>
              <a:t>colica</a:t>
            </a:r>
            <a:endParaRPr lang="it-IT" sz="2400" spc="-1" dirty="0" smtClean="0">
              <a:solidFill>
                <a:srgbClr val="000000"/>
              </a:solidFill>
              <a:latin typeface="Times New Roman"/>
            </a:endParaRPr>
          </a:p>
          <a:p>
            <a:pPr indent="-216000">
              <a:lnSpc>
                <a:spcPct val="100000"/>
              </a:lnSpc>
              <a:buClr>
                <a:srgbClr val="000000"/>
              </a:buClr>
              <a:buFont typeface="StarSymbol"/>
              <a:buChar char="-"/>
            </a:pPr>
            <a:endParaRPr lang="it-IT" sz="2400" b="0" strike="noStrike" spc="-1" dirty="0" smtClean="0">
              <a:solidFill>
                <a:srgbClr val="000000"/>
              </a:solidFill>
              <a:latin typeface="Times New Roman"/>
            </a:endParaRPr>
          </a:p>
          <a:p>
            <a:pPr indent="-216000">
              <a:lnSpc>
                <a:spcPct val="100000"/>
              </a:lnSpc>
              <a:buClr>
                <a:srgbClr val="000000"/>
              </a:buClr>
              <a:buFont typeface="StarSymbol"/>
              <a:buChar char="-"/>
            </a:pPr>
            <a:endParaRPr lang="it-IT" sz="2400" spc="-1" dirty="0" smtClean="0">
              <a:solidFill>
                <a:srgbClr val="000000"/>
              </a:solidFill>
              <a:latin typeface="Times New Roman"/>
            </a:endParaRPr>
          </a:p>
          <a:p>
            <a:pPr indent="-216000">
              <a:lnSpc>
                <a:spcPct val="100000"/>
              </a:lnSpc>
              <a:buClr>
                <a:srgbClr val="000000"/>
              </a:buClr>
            </a:pPr>
            <a:endParaRPr lang="it-IT" sz="2400" b="0" strike="noStrike" spc="-1" dirty="0">
              <a:latin typeface="Arial"/>
            </a:endParaRPr>
          </a:p>
          <a:p>
            <a:pPr>
              <a:lnSpc>
                <a:spcPct val="100000"/>
              </a:lnSpc>
            </a:pPr>
            <a:endParaRPr lang="it-IT" sz="2400" b="0" strike="noStrike" spc="-1" dirty="0">
              <a:latin typeface="Arial"/>
            </a:endParaRPr>
          </a:p>
        </p:txBody>
      </p:sp>
      <p:sp>
        <p:nvSpPr>
          <p:cNvPr id="113"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2"/>
          <p:cNvSpPr/>
          <p:nvPr/>
        </p:nvSpPr>
        <p:spPr>
          <a:xfrm>
            <a:off x="383640" y="692696"/>
            <a:ext cx="1180836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gn="ctr">
              <a:lnSpc>
                <a:spcPct val="100000"/>
              </a:lnSpc>
              <a:buClr>
                <a:srgbClr val="000000"/>
              </a:buClr>
            </a:pPr>
            <a:r>
              <a:rPr lang="it-IT" sz="2800" b="1" strike="noStrike" spc="-1" dirty="0">
                <a:solidFill>
                  <a:srgbClr val="000000"/>
                </a:solidFill>
                <a:latin typeface="Times New Roman"/>
              </a:rPr>
              <a:t>2° domanda: cosa </a:t>
            </a:r>
            <a:r>
              <a:rPr lang="it-IT" sz="2800" b="1" strike="noStrike" spc="-1" dirty="0" smtClean="0">
                <a:solidFill>
                  <a:srgbClr val="000000"/>
                </a:solidFill>
                <a:latin typeface="Times New Roman"/>
              </a:rPr>
              <a:t>fare </a:t>
            </a:r>
            <a:r>
              <a:rPr lang="it-IT" sz="2800" b="1" strike="noStrike" spc="-1" dirty="0">
                <a:solidFill>
                  <a:srgbClr val="000000"/>
                </a:solidFill>
                <a:latin typeface="Times New Roman"/>
              </a:rPr>
              <a:t>?</a:t>
            </a:r>
            <a:endParaRPr lang="it-IT" sz="2800" b="0" strike="noStrike" spc="-1" dirty="0">
              <a:latin typeface="Arial"/>
            </a:endParaRPr>
          </a:p>
          <a:p>
            <a:pPr>
              <a:lnSpc>
                <a:spcPct val="100000"/>
              </a:lnSpc>
            </a:pPr>
            <a:endParaRPr lang="it-IT" sz="2800" b="0" strike="noStrike" spc="-1" dirty="0">
              <a:latin typeface="Arial"/>
            </a:endParaRPr>
          </a:p>
          <a:p>
            <a:pPr marL="298350" indent="-514350">
              <a:lnSpc>
                <a:spcPct val="100000"/>
              </a:lnSpc>
              <a:buClr>
                <a:srgbClr val="000000"/>
              </a:buClr>
              <a:buFont typeface="+mj-lt"/>
              <a:buAutoNum type="arabicPeriod"/>
            </a:pPr>
            <a:r>
              <a:rPr lang="it-IT" sz="2800" b="1" strike="noStrike" spc="-1" dirty="0" smtClean="0">
                <a:solidFill>
                  <a:srgbClr val="000000"/>
                </a:solidFill>
                <a:latin typeface="Times New Roman"/>
              </a:rPr>
              <a:t>Laparotomia </a:t>
            </a:r>
            <a:r>
              <a:rPr lang="it-IT" sz="2800" b="1" strike="noStrike" spc="-1" dirty="0">
                <a:solidFill>
                  <a:srgbClr val="000000"/>
                </a:solidFill>
                <a:latin typeface="Times New Roman"/>
              </a:rPr>
              <a:t>esplorativa, eventuale resezione intestinale</a:t>
            </a:r>
            <a:endParaRPr lang="it-IT" sz="2800" b="0" strike="noStrike" spc="-1" dirty="0">
              <a:latin typeface="Arial"/>
            </a:endParaRPr>
          </a:p>
          <a:p>
            <a:pPr marL="298350" indent="-514350">
              <a:lnSpc>
                <a:spcPct val="100000"/>
              </a:lnSpc>
              <a:buClr>
                <a:srgbClr val="000000"/>
              </a:buClr>
              <a:buFont typeface="+mj-lt"/>
              <a:buAutoNum type="arabicPeriod"/>
            </a:pPr>
            <a:r>
              <a:rPr lang="it-IT" sz="2800" b="1" strike="noStrike" spc="-1" dirty="0">
                <a:solidFill>
                  <a:srgbClr val="000000"/>
                </a:solidFill>
                <a:latin typeface="Times New Roman"/>
              </a:rPr>
              <a:t>Laparoscopia esplorativa, possibilità di conversione, eventuale resezione intestinale</a:t>
            </a:r>
            <a:endParaRPr lang="it-IT" sz="2800" b="0" strike="noStrike" spc="-1" dirty="0">
              <a:latin typeface="Arial"/>
            </a:endParaRPr>
          </a:p>
          <a:p>
            <a:pPr marL="298350" indent="-514350">
              <a:lnSpc>
                <a:spcPct val="100000"/>
              </a:lnSpc>
              <a:buClr>
                <a:srgbClr val="000000"/>
              </a:buClr>
              <a:buFont typeface="+mj-lt"/>
              <a:buAutoNum type="arabicPeriod"/>
            </a:pPr>
            <a:r>
              <a:rPr lang="it-IT" sz="2800" b="1" strike="noStrike" spc="-1" dirty="0">
                <a:solidFill>
                  <a:srgbClr val="000000"/>
                </a:solidFill>
                <a:latin typeface="Times New Roman"/>
              </a:rPr>
              <a:t>Astensione terapeutica e palliative care</a:t>
            </a:r>
            <a:endParaRPr lang="it-IT" sz="2800" b="0" strike="noStrike" spc="-1" dirty="0">
              <a:latin typeface="Arial"/>
            </a:endParaRPr>
          </a:p>
          <a:p>
            <a:pPr>
              <a:lnSpc>
                <a:spcPct val="100000"/>
              </a:lnSpc>
            </a:pPr>
            <a:endParaRPr lang="it-IT" sz="2800" b="0" strike="noStrike" spc="-1" dirty="0">
              <a:latin typeface="Arial"/>
            </a:endParaRPr>
          </a:p>
          <a:p>
            <a:pPr>
              <a:lnSpc>
                <a:spcPct val="100000"/>
              </a:lnSpc>
            </a:pPr>
            <a:endParaRPr lang="it-IT" sz="2800" b="0" strike="noStrike" spc="-1" dirty="0">
              <a:latin typeface="Arial"/>
            </a:endParaRPr>
          </a:p>
        </p:txBody>
      </p:sp>
      <p:sp>
        <p:nvSpPr>
          <p:cNvPr id="116" name="CustomShape 3"/>
          <p:cNvSpPr/>
          <p:nvPr/>
        </p:nvSpPr>
        <p:spPr>
          <a:xfrm>
            <a:off x="8177400" y="6581160"/>
            <a:ext cx="40143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a:solidFill>
                  <a:srgbClr val="000000"/>
                </a:solidFill>
                <a:latin typeface="Times New Roman"/>
              </a:rPr>
              <a:t>D. Visconti – AOU Città della Salute e della Scienza, Torino</a:t>
            </a:r>
            <a:endParaRPr lang="it-IT" sz="1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4082</TotalTime>
  <Words>3809</Words>
  <Application>Microsoft Office PowerPoint</Application>
  <PresentationFormat>Personalizzato</PresentationFormat>
  <Paragraphs>357</Paragraphs>
  <Slides>28</Slides>
  <Notes>20</Notes>
  <HiddenSlides>0</HiddenSlides>
  <MMClips>4</MMClips>
  <ScaleCrop>false</ScaleCrop>
  <HeadingPairs>
    <vt:vector size="4" baseType="variant">
      <vt:variant>
        <vt:lpstr>Tema</vt:lpstr>
      </vt:variant>
      <vt:variant>
        <vt:i4>2</vt:i4>
      </vt:variant>
      <vt:variant>
        <vt:lpstr>Titoli diapositive</vt:lpstr>
      </vt:variant>
      <vt:variant>
        <vt:i4>28</vt:i4>
      </vt:variant>
    </vt:vector>
  </HeadingPairs>
  <TitlesOfParts>
    <vt:vector size="30" baseType="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Diego</cp:lastModifiedBy>
  <cp:revision>112</cp:revision>
  <dcterms:created xsi:type="dcterms:W3CDTF">2022-02-27T17:36:31Z</dcterms:created>
  <dcterms:modified xsi:type="dcterms:W3CDTF">2025-10-09T22:13:21Z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ntentTypeId">
    <vt:lpwstr>0x01010079F111ED35F8CC479449609E8A0923A6</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23</vt:i4>
  </property>
  <property fmtid="{D5CDD505-2E9C-101B-9397-08002B2CF9AE}" pid="9" name="PresentationFormat">
    <vt:lpwstr>Personalizzato</vt:lpwstr>
  </property>
  <property fmtid="{D5CDD505-2E9C-101B-9397-08002B2CF9AE}" pid="10" name="ScaleCrop">
    <vt:bool>false</vt:bool>
  </property>
  <property fmtid="{D5CDD505-2E9C-101B-9397-08002B2CF9AE}" pid="11" name="ShareDoc">
    <vt:bool>false</vt:bool>
  </property>
  <property fmtid="{D5CDD505-2E9C-101B-9397-08002B2CF9AE}" pid="12" name="Slides">
    <vt:i4>32</vt:i4>
  </property>
</Properties>
</file>